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Black"/>
      <p:bold r:id="rId29"/>
      <p:boldItalic r:id="rId30"/>
    </p:embeddedFont>
    <p:embeddedFont>
      <p:font typeface="Roboto"/>
      <p:regular r:id="rId31"/>
      <p:bold r:id="rId32"/>
      <p:italic r:id="rId33"/>
      <p:boldItalic r:id="rId34"/>
    </p:embeddedFont>
    <p:embeddedFont>
      <p:font typeface="Merriweather"/>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lack-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font" Target="fonts/RobotoBlack-boldItalic.fntdata"/><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Merriweather-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Merriweather-italic.fntdata"/><Relationship Id="rId14" Type="http://schemas.openxmlformats.org/officeDocument/2006/relationships/slide" Target="slides/slide9.xml"/><Relationship Id="rId36" Type="http://schemas.openxmlformats.org/officeDocument/2006/relationships/font" Target="fonts/Merriweather-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Merriweather-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501795aa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e501795aa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e501795aa5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e501795aa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efcc825c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efcc825c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e501795aa5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e501795aa5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e501795aa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e501795aa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501795aa5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e501795aa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eb417587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0eb417587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e501795aa5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e501795aa5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e501795aa5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e501795aa5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e501795aa5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e501795aa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e501795aa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e501795aa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e501795aa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e501795aa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e501795aa5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e501795aa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8f8702a3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8f8702a3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e501795aa5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e501795aa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e4f95c8f3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e4f95c8f3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e501795aa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e501795aa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e501795aa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e501795aa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e501795aa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e501795aa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e501795aa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e501795aa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e501795aa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e501795aa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e501795aa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e501795aa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33C5A"/>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033C5A"/>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AA9868"/>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rgbClr val="AA9868"/>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Clr>
                <a:srgbClr val="033C5A"/>
              </a:buClr>
              <a:buSzPts val="3600"/>
              <a:buNone/>
              <a:defRPr sz="3600">
                <a:solidFill>
                  <a:srgbClr val="033C5A"/>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rgbClr val="033C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rgbClr val="AA9868"/>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rgbClr val="033C5A"/>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rgbClr val="AA9868"/>
              </a:buClr>
              <a:buSzPts val="2800"/>
              <a:buNone/>
              <a:defRPr>
                <a:solidFill>
                  <a:srgbClr val="AA9868"/>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033C5A"/>
              </a:buClr>
              <a:buSzPts val="1300"/>
              <a:buChar char="●"/>
              <a:defRPr>
                <a:solidFill>
                  <a:srgbClr val="033C5A"/>
                </a:solidFill>
              </a:defRPr>
            </a:lvl1pPr>
            <a:lvl2pPr indent="-298450" lvl="1" marL="914400">
              <a:spcBef>
                <a:spcPts val="0"/>
              </a:spcBef>
              <a:spcAft>
                <a:spcPts val="0"/>
              </a:spcAft>
              <a:buClr>
                <a:srgbClr val="033C5A"/>
              </a:buClr>
              <a:buSzPts val="1100"/>
              <a:buChar char="○"/>
              <a:defRPr>
                <a:solidFill>
                  <a:srgbClr val="033C5A"/>
                </a:solidFill>
              </a:defRPr>
            </a:lvl2pPr>
            <a:lvl3pPr indent="-298450" lvl="2" marL="1371600">
              <a:spcBef>
                <a:spcPts val="0"/>
              </a:spcBef>
              <a:spcAft>
                <a:spcPts val="0"/>
              </a:spcAft>
              <a:buClr>
                <a:srgbClr val="033C5A"/>
              </a:buClr>
              <a:buSzPts val="1100"/>
              <a:buChar char="■"/>
              <a:defRPr>
                <a:solidFill>
                  <a:srgbClr val="033C5A"/>
                </a:solidFill>
              </a:defRPr>
            </a:lvl3pPr>
            <a:lvl4pPr indent="-298450" lvl="3" marL="1828800">
              <a:spcBef>
                <a:spcPts val="0"/>
              </a:spcBef>
              <a:spcAft>
                <a:spcPts val="0"/>
              </a:spcAft>
              <a:buClr>
                <a:srgbClr val="033C5A"/>
              </a:buClr>
              <a:buSzPts val="1100"/>
              <a:buChar char="●"/>
              <a:defRPr>
                <a:solidFill>
                  <a:srgbClr val="033C5A"/>
                </a:solidFill>
              </a:defRPr>
            </a:lvl4pPr>
            <a:lvl5pPr indent="-298450" lvl="4" marL="2286000">
              <a:spcBef>
                <a:spcPts val="0"/>
              </a:spcBef>
              <a:spcAft>
                <a:spcPts val="0"/>
              </a:spcAft>
              <a:buClr>
                <a:srgbClr val="033C5A"/>
              </a:buClr>
              <a:buSzPts val="1100"/>
              <a:buChar char="○"/>
              <a:defRPr>
                <a:solidFill>
                  <a:srgbClr val="033C5A"/>
                </a:solidFill>
              </a:defRPr>
            </a:lvl5pPr>
            <a:lvl6pPr indent="-298450" lvl="5" marL="2743200">
              <a:spcBef>
                <a:spcPts val="0"/>
              </a:spcBef>
              <a:spcAft>
                <a:spcPts val="0"/>
              </a:spcAft>
              <a:buClr>
                <a:srgbClr val="033C5A"/>
              </a:buClr>
              <a:buSzPts val="1100"/>
              <a:buChar char="■"/>
              <a:defRPr>
                <a:solidFill>
                  <a:srgbClr val="033C5A"/>
                </a:solidFill>
              </a:defRPr>
            </a:lvl6pPr>
            <a:lvl7pPr indent="-298450" lvl="6" marL="3200400">
              <a:spcBef>
                <a:spcPts val="0"/>
              </a:spcBef>
              <a:spcAft>
                <a:spcPts val="0"/>
              </a:spcAft>
              <a:buClr>
                <a:srgbClr val="033C5A"/>
              </a:buClr>
              <a:buSzPts val="1100"/>
              <a:buChar char="●"/>
              <a:defRPr>
                <a:solidFill>
                  <a:srgbClr val="033C5A"/>
                </a:solidFill>
              </a:defRPr>
            </a:lvl7pPr>
            <a:lvl8pPr indent="-298450" lvl="7" marL="3657600">
              <a:spcBef>
                <a:spcPts val="0"/>
              </a:spcBef>
              <a:spcAft>
                <a:spcPts val="0"/>
              </a:spcAft>
              <a:buClr>
                <a:srgbClr val="033C5A"/>
              </a:buClr>
              <a:buSzPts val="1100"/>
              <a:buChar char="○"/>
              <a:defRPr>
                <a:solidFill>
                  <a:srgbClr val="033C5A"/>
                </a:solidFill>
              </a:defRPr>
            </a:lvl8pPr>
            <a:lvl9pPr indent="-298450" lvl="8" marL="4114800">
              <a:spcBef>
                <a:spcPts val="0"/>
              </a:spcBef>
              <a:spcAft>
                <a:spcPts val="0"/>
              </a:spcAft>
              <a:buClr>
                <a:srgbClr val="033C5A"/>
              </a:buClr>
              <a:buSzPts val="1100"/>
              <a:buChar char="■"/>
              <a:defRPr>
                <a:solidFill>
                  <a:srgbClr val="033C5A"/>
                </a:solidFill>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rgbClr val="033C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rgbClr val="AA9868"/>
              </a:buClr>
              <a:buSzPts val="2800"/>
              <a:buNone/>
              <a:defRPr>
                <a:solidFill>
                  <a:srgbClr val="AA9868"/>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033C5A"/>
              </a:buClr>
              <a:buSzPts val="1300"/>
              <a:buChar char="●"/>
              <a:defRPr>
                <a:solidFill>
                  <a:srgbClr val="033C5A"/>
                </a:solidFill>
              </a:defRPr>
            </a:lvl1pPr>
            <a:lvl2pPr indent="-298450" lvl="1" marL="914400">
              <a:spcBef>
                <a:spcPts val="0"/>
              </a:spcBef>
              <a:spcAft>
                <a:spcPts val="0"/>
              </a:spcAft>
              <a:buClr>
                <a:srgbClr val="033C5A"/>
              </a:buClr>
              <a:buSzPts val="1100"/>
              <a:buChar char="○"/>
              <a:defRPr>
                <a:solidFill>
                  <a:srgbClr val="033C5A"/>
                </a:solidFill>
              </a:defRPr>
            </a:lvl2pPr>
            <a:lvl3pPr indent="-298450" lvl="2" marL="1371600">
              <a:spcBef>
                <a:spcPts val="0"/>
              </a:spcBef>
              <a:spcAft>
                <a:spcPts val="0"/>
              </a:spcAft>
              <a:buClr>
                <a:srgbClr val="033C5A"/>
              </a:buClr>
              <a:buSzPts val="1100"/>
              <a:buChar char="■"/>
              <a:defRPr>
                <a:solidFill>
                  <a:srgbClr val="033C5A"/>
                </a:solidFill>
              </a:defRPr>
            </a:lvl3pPr>
            <a:lvl4pPr indent="-298450" lvl="3" marL="1828800">
              <a:spcBef>
                <a:spcPts val="0"/>
              </a:spcBef>
              <a:spcAft>
                <a:spcPts val="0"/>
              </a:spcAft>
              <a:buClr>
                <a:srgbClr val="033C5A"/>
              </a:buClr>
              <a:buSzPts val="1100"/>
              <a:buChar char="●"/>
              <a:defRPr>
                <a:solidFill>
                  <a:srgbClr val="033C5A"/>
                </a:solidFill>
              </a:defRPr>
            </a:lvl4pPr>
            <a:lvl5pPr indent="-298450" lvl="4" marL="2286000">
              <a:spcBef>
                <a:spcPts val="0"/>
              </a:spcBef>
              <a:spcAft>
                <a:spcPts val="0"/>
              </a:spcAft>
              <a:buClr>
                <a:srgbClr val="033C5A"/>
              </a:buClr>
              <a:buSzPts val="1100"/>
              <a:buChar char="○"/>
              <a:defRPr>
                <a:solidFill>
                  <a:srgbClr val="033C5A"/>
                </a:solidFill>
              </a:defRPr>
            </a:lvl5pPr>
            <a:lvl6pPr indent="-298450" lvl="5" marL="2743200">
              <a:spcBef>
                <a:spcPts val="0"/>
              </a:spcBef>
              <a:spcAft>
                <a:spcPts val="0"/>
              </a:spcAft>
              <a:buClr>
                <a:srgbClr val="033C5A"/>
              </a:buClr>
              <a:buSzPts val="1100"/>
              <a:buChar char="■"/>
              <a:defRPr>
                <a:solidFill>
                  <a:srgbClr val="033C5A"/>
                </a:solidFill>
              </a:defRPr>
            </a:lvl6pPr>
            <a:lvl7pPr indent="-298450" lvl="6" marL="3200400">
              <a:spcBef>
                <a:spcPts val="0"/>
              </a:spcBef>
              <a:spcAft>
                <a:spcPts val="0"/>
              </a:spcAft>
              <a:buClr>
                <a:srgbClr val="033C5A"/>
              </a:buClr>
              <a:buSzPts val="1100"/>
              <a:buChar char="●"/>
              <a:defRPr>
                <a:solidFill>
                  <a:srgbClr val="033C5A"/>
                </a:solidFill>
              </a:defRPr>
            </a:lvl7pPr>
            <a:lvl8pPr indent="-298450" lvl="7" marL="3657600">
              <a:spcBef>
                <a:spcPts val="0"/>
              </a:spcBef>
              <a:spcAft>
                <a:spcPts val="0"/>
              </a:spcAft>
              <a:buClr>
                <a:srgbClr val="033C5A"/>
              </a:buClr>
              <a:buSzPts val="1100"/>
              <a:buChar char="○"/>
              <a:defRPr>
                <a:solidFill>
                  <a:srgbClr val="033C5A"/>
                </a:solidFill>
              </a:defRPr>
            </a:lvl8pPr>
            <a:lvl9pPr indent="-298450" lvl="8" marL="4114800">
              <a:spcBef>
                <a:spcPts val="0"/>
              </a:spcBef>
              <a:spcAft>
                <a:spcPts val="0"/>
              </a:spcAft>
              <a:buClr>
                <a:srgbClr val="033C5A"/>
              </a:buClr>
              <a:buSzPts val="1100"/>
              <a:buChar char="■"/>
              <a:defRPr>
                <a:solidFill>
                  <a:srgbClr val="033C5A"/>
                </a:solidFill>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033C5A"/>
              </a:buClr>
              <a:buSzPts val="1300"/>
              <a:buChar char="●"/>
              <a:defRPr>
                <a:solidFill>
                  <a:srgbClr val="033C5A"/>
                </a:solidFill>
              </a:defRPr>
            </a:lvl1pPr>
            <a:lvl2pPr indent="-298450" lvl="1" marL="914400">
              <a:spcBef>
                <a:spcPts val="0"/>
              </a:spcBef>
              <a:spcAft>
                <a:spcPts val="0"/>
              </a:spcAft>
              <a:buClr>
                <a:srgbClr val="033C5A"/>
              </a:buClr>
              <a:buSzPts val="1100"/>
              <a:buChar char="○"/>
              <a:defRPr>
                <a:solidFill>
                  <a:srgbClr val="033C5A"/>
                </a:solidFill>
              </a:defRPr>
            </a:lvl2pPr>
            <a:lvl3pPr indent="-298450" lvl="2" marL="1371600">
              <a:spcBef>
                <a:spcPts val="0"/>
              </a:spcBef>
              <a:spcAft>
                <a:spcPts val="0"/>
              </a:spcAft>
              <a:buClr>
                <a:srgbClr val="033C5A"/>
              </a:buClr>
              <a:buSzPts val="1100"/>
              <a:buChar char="■"/>
              <a:defRPr>
                <a:solidFill>
                  <a:srgbClr val="033C5A"/>
                </a:solidFill>
              </a:defRPr>
            </a:lvl3pPr>
            <a:lvl4pPr indent="-298450" lvl="3" marL="1828800">
              <a:spcBef>
                <a:spcPts val="0"/>
              </a:spcBef>
              <a:spcAft>
                <a:spcPts val="0"/>
              </a:spcAft>
              <a:buClr>
                <a:srgbClr val="033C5A"/>
              </a:buClr>
              <a:buSzPts val="1100"/>
              <a:buChar char="●"/>
              <a:defRPr>
                <a:solidFill>
                  <a:srgbClr val="033C5A"/>
                </a:solidFill>
              </a:defRPr>
            </a:lvl4pPr>
            <a:lvl5pPr indent="-298450" lvl="4" marL="2286000">
              <a:spcBef>
                <a:spcPts val="0"/>
              </a:spcBef>
              <a:spcAft>
                <a:spcPts val="0"/>
              </a:spcAft>
              <a:buClr>
                <a:srgbClr val="033C5A"/>
              </a:buClr>
              <a:buSzPts val="1100"/>
              <a:buChar char="○"/>
              <a:defRPr>
                <a:solidFill>
                  <a:srgbClr val="033C5A"/>
                </a:solidFill>
              </a:defRPr>
            </a:lvl5pPr>
            <a:lvl6pPr indent="-298450" lvl="5" marL="2743200">
              <a:spcBef>
                <a:spcPts val="0"/>
              </a:spcBef>
              <a:spcAft>
                <a:spcPts val="0"/>
              </a:spcAft>
              <a:buClr>
                <a:srgbClr val="033C5A"/>
              </a:buClr>
              <a:buSzPts val="1100"/>
              <a:buChar char="■"/>
              <a:defRPr>
                <a:solidFill>
                  <a:srgbClr val="033C5A"/>
                </a:solidFill>
              </a:defRPr>
            </a:lvl6pPr>
            <a:lvl7pPr indent="-298450" lvl="6" marL="3200400">
              <a:spcBef>
                <a:spcPts val="0"/>
              </a:spcBef>
              <a:spcAft>
                <a:spcPts val="0"/>
              </a:spcAft>
              <a:buClr>
                <a:srgbClr val="033C5A"/>
              </a:buClr>
              <a:buSzPts val="1100"/>
              <a:buChar char="●"/>
              <a:defRPr>
                <a:solidFill>
                  <a:srgbClr val="033C5A"/>
                </a:solidFill>
              </a:defRPr>
            </a:lvl7pPr>
            <a:lvl8pPr indent="-298450" lvl="7" marL="3657600">
              <a:spcBef>
                <a:spcPts val="0"/>
              </a:spcBef>
              <a:spcAft>
                <a:spcPts val="0"/>
              </a:spcAft>
              <a:buClr>
                <a:srgbClr val="033C5A"/>
              </a:buClr>
              <a:buSzPts val="1100"/>
              <a:buChar char="○"/>
              <a:defRPr>
                <a:solidFill>
                  <a:srgbClr val="033C5A"/>
                </a:solidFill>
              </a:defRPr>
            </a:lvl8pPr>
            <a:lvl9pPr indent="-298450" lvl="8" marL="4114800">
              <a:spcBef>
                <a:spcPts val="0"/>
              </a:spcBef>
              <a:spcAft>
                <a:spcPts val="0"/>
              </a:spcAft>
              <a:buClr>
                <a:srgbClr val="033C5A"/>
              </a:buClr>
              <a:buSzPts val="1100"/>
              <a:buChar char="■"/>
              <a:defRPr>
                <a:solidFill>
                  <a:srgbClr val="033C5A"/>
                </a:solidFill>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rgbClr val="033C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rgbClr val="AA9868"/>
              </a:buClr>
              <a:buSzPts val="2800"/>
              <a:buNone/>
              <a:defRPr>
                <a:solidFill>
                  <a:srgbClr val="AA9868"/>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rgbClr val="033C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rgbClr val="AA9868"/>
              </a:buClr>
              <a:buSzPts val="2800"/>
              <a:buNone/>
              <a:defRPr>
                <a:solidFill>
                  <a:srgbClr val="AA9868"/>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AA9868"/>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rgbClr val="033C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rgbClr val="AA9868"/>
              </a:buClr>
              <a:buSzPts val="2800"/>
              <a:buNone/>
              <a:defRPr>
                <a:solidFill>
                  <a:srgbClr val="AA9868"/>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033C5A"/>
              </a:buClr>
              <a:buSzPts val="1300"/>
              <a:buChar char="●"/>
              <a:defRPr>
                <a:solidFill>
                  <a:srgbClr val="033C5A"/>
                </a:solidFill>
              </a:defRPr>
            </a:lvl1pPr>
            <a:lvl2pPr indent="-298450" lvl="1" marL="914400">
              <a:spcBef>
                <a:spcPts val="0"/>
              </a:spcBef>
              <a:spcAft>
                <a:spcPts val="0"/>
              </a:spcAft>
              <a:buClr>
                <a:srgbClr val="033C5A"/>
              </a:buClr>
              <a:buSzPts val="1100"/>
              <a:buChar char="○"/>
              <a:defRPr>
                <a:solidFill>
                  <a:srgbClr val="033C5A"/>
                </a:solidFill>
              </a:defRPr>
            </a:lvl2pPr>
            <a:lvl3pPr indent="-298450" lvl="2" marL="1371600">
              <a:spcBef>
                <a:spcPts val="0"/>
              </a:spcBef>
              <a:spcAft>
                <a:spcPts val="0"/>
              </a:spcAft>
              <a:buClr>
                <a:srgbClr val="033C5A"/>
              </a:buClr>
              <a:buSzPts val="1100"/>
              <a:buChar char="■"/>
              <a:defRPr>
                <a:solidFill>
                  <a:srgbClr val="033C5A"/>
                </a:solidFill>
              </a:defRPr>
            </a:lvl3pPr>
            <a:lvl4pPr indent="-298450" lvl="3" marL="1828800">
              <a:spcBef>
                <a:spcPts val="0"/>
              </a:spcBef>
              <a:spcAft>
                <a:spcPts val="0"/>
              </a:spcAft>
              <a:buClr>
                <a:srgbClr val="033C5A"/>
              </a:buClr>
              <a:buSzPts val="1100"/>
              <a:buChar char="●"/>
              <a:defRPr>
                <a:solidFill>
                  <a:srgbClr val="033C5A"/>
                </a:solidFill>
              </a:defRPr>
            </a:lvl4pPr>
            <a:lvl5pPr indent="-298450" lvl="4" marL="2286000">
              <a:spcBef>
                <a:spcPts val="0"/>
              </a:spcBef>
              <a:spcAft>
                <a:spcPts val="0"/>
              </a:spcAft>
              <a:buClr>
                <a:srgbClr val="033C5A"/>
              </a:buClr>
              <a:buSzPts val="1100"/>
              <a:buChar char="○"/>
              <a:defRPr>
                <a:solidFill>
                  <a:srgbClr val="033C5A"/>
                </a:solidFill>
              </a:defRPr>
            </a:lvl5pPr>
            <a:lvl6pPr indent="-298450" lvl="5" marL="2743200">
              <a:spcBef>
                <a:spcPts val="0"/>
              </a:spcBef>
              <a:spcAft>
                <a:spcPts val="0"/>
              </a:spcAft>
              <a:buClr>
                <a:srgbClr val="033C5A"/>
              </a:buClr>
              <a:buSzPts val="1100"/>
              <a:buChar char="■"/>
              <a:defRPr>
                <a:solidFill>
                  <a:srgbClr val="033C5A"/>
                </a:solidFill>
              </a:defRPr>
            </a:lvl6pPr>
            <a:lvl7pPr indent="-298450" lvl="6" marL="3200400">
              <a:spcBef>
                <a:spcPts val="0"/>
              </a:spcBef>
              <a:spcAft>
                <a:spcPts val="0"/>
              </a:spcAft>
              <a:buClr>
                <a:srgbClr val="033C5A"/>
              </a:buClr>
              <a:buSzPts val="1100"/>
              <a:buChar char="●"/>
              <a:defRPr>
                <a:solidFill>
                  <a:srgbClr val="033C5A"/>
                </a:solidFill>
              </a:defRPr>
            </a:lvl7pPr>
            <a:lvl8pPr indent="-298450" lvl="7" marL="3657600">
              <a:spcBef>
                <a:spcPts val="0"/>
              </a:spcBef>
              <a:spcAft>
                <a:spcPts val="0"/>
              </a:spcAft>
              <a:buClr>
                <a:srgbClr val="033C5A"/>
              </a:buClr>
              <a:buSzPts val="1100"/>
              <a:buChar char="○"/>
              <a:defRPr>
                <a:solidFill>
                  <a:srgbClr val="033C5A"/>
                </a:solidFill>
              </a:defRPr>
            </a:lvl8pPr>
            <a:lvl9pPr indent="-298450" lvl="8" marL="4114800">
              <a:spcBef>
                <a:spcPts val="0"/>
              </a:spcBef>
              <a:spcAft>
                <a:spcPts val="0"/>
              </a:spcAft>
              <a:buClr>
                <a:srgbClr val="033C5A"/>
              </a:buClr>
              <a:buSzPts val="1100"/>
              <a:buChar char="■"/>
              <a:defRPr>
                <a:solidFill>
                  <a:srgbClr val="033C5A"/>
                </a:solidFill>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rgbClr val="033C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33C5A"/>
              </a:solidFill>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rgbClr val="AA9868"/>
              </a:buClr>
              <a:buSzPts val="1300"/>
              <a:buFont typeface="Merriweather"/>
              <a:buNone/>
              <a:defRPr>
                <a:solidFill>
                  <a:srgbClr val="AA9868"/>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taxdepartment.gwu.edu/sales-ta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studentlife.gwu.edu/sites/g/files/zaxdzs5141/files/2024-01/updated_driver_application_form.pdf" TargetMode="External"/><Relationship Id="rId4" Type="http://schemas.openxmlformats.org/officeDocument/2006/relationships/hyperlink" Target="https://studentlife.gwu.edu/org-travel" TargetMode="External"/><Relationship Id="rId5" Type="http://schemas.openxmlformats.org/officeDocument/2006/relationships/hyperlink" Target="https://studentlife.gwu.edu/org-trave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studentlife.gwu.edu/sites/g/files/zaxdzs5141/files/2024-02/updated_contract_information_sheet.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procurement.gwu.edu/new-supplier-registration"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my.gwu.edu/mod/cs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www.studentlife.gwu.edu/org-finances-and-fundraising" TargetMode="External"/><Relationship Id="rId4" Type="http://schemas.openxmlformats.org/officeDocument/2006/relationships/hyperlink" Target="https://forms.gle/A892smr9t3kK4tq78" TargetMode="External"/><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160175" y="632125"/>
            <a:ext cx="8520600" cy="92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4000"/>
              <a:t>Financial Officers Training </a:t>
            </a:r>
            <a:endParaRPr b="1" sz="4000"/>
          </a:p>
        </p:txBody>
      </p:sp>
      <p:sp>
        <p:nvSpPr>
          <p:cNvPr id="65" name="Google Shape;65;p13"/>
          <p:cNvSpPr txBox="1"/>
          <p:nvPr>
            <p:ph idx="1" type="subTitle"/>
          </p:nvPr>
        </p:nvSpPr>
        <p:spPr>
          <a:xfrm>
            <a:off x="195150" y="1375225"/>
            <a:ext cx="4242600" cy="50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AA9868"/>
                </a:solidFill>
                <a:highlight>
                  <a:srgbClr val="FFFFFF"/>
                </a:highlight>
                <a:latin typeface="Merriweather"/>
                <a:ea typeface="Merriweather"/>
                <a:cs typeface="Merriweather"/>
                <a:sym typeface="Merriweather"/>
              </a:rPr>
              <a:t> By: Org Finance Team</a:t>
            </a:r>
            <a:endParaRPr sz="1500">
              <a:solidFill>
                <a:srgbClr val="AA9868"/>
              </a:solidFill>
              <a:highlight>
                <a:srgbClr val="FFFFFF"/>
              </a:highlight>
              <a:latin typeface="Merriweather"/>
              <a:ea typeface="Merriweather"/>
              <a:cs typeface="Merriweather"/>
              <a:sym typeface="Merriweather"/>
            </a:endParaRPr>
          </a:p>
        </p:txBody>
      </p:sp>
      <p:pic>
        <p:nvPicPr>
          <p:cNvPr id="66" name="Google Shape;66;p13"/>
          <p:cNvPicPr preferRelativeResize="0"/>
          <p:nvPr/>
        </p:nvPicPr>
        <p:blipFill>
          <a:blip r:embed="rId3">
            <a:alphaModFix/>
          </a:blip>
          <a:stretch>
            <a:fillRect/>
          </a:stretch>
        </p:blipFill>
        <p:spPr>
          <a:xfrm>
            <a:off x="5522425" y="1555100"/>
            <a:ext cx="3016476" cy="3016476"/>
          </a:xfrm>
          <a:prstGeom prst="rect">
            <a:avLst/>
          </a:prstGeom>
          <a:noFill/>
          <a:ln>
            <a:noFill/>
          </a:ln>
        </p:spPr>
      </p:pic>
      <p:sp>
        <p:nvSpPr>
          <p:cNvPr id="67" name="Google Shape;67;p13"/>
          <p:cNvSpPr txBox="1"/>
          <p:nvPr/>
        </p:nvSpPr>
        <p:spPr>
          <a:xfrm>
            <a:off x="195150" y="1694550"/>
            <a:ext cx="3849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4500">
                <a:solidFill>
                  <a:srgbClr val="AA9868"/>
                </a:solidFill>
                <a:latin typeface="Roboto Black"/>
                <a:ea typeface="Roboto Black"/>
                <a:cs typeface="Roboto Black"/>
                <a:sym typeface="Roboto Black"/>
              </a:rPr>
              <a:t>2024 - 2025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272875" y="508700"/>
            <a:ext cx="8520600" cy="62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put in Purchase Requests? Pt. 5</a:t>
            </a:r>
            <a:endParaRPr/>
          </a:p>
          <a:p>
            <a:pPr indent="0" lvl="0" marL="0" rtl="0" algn="l">
              <a:spcBef>
                <a:spcPts val="0"/>
              </a:spcBef>
              <a:spcAft>
                <a:spcPts val="0"/>
              </a:spcAft>
              <a:buNone/>
            </a:pPr>
            <a:r>
              <a:t/>
            </a:r>
            <a:endParaRPr/>
          </a:p>
        </p:txBody>
      </p:sp>
      <p:sp>
        <p:nvSpPr>
          <p:cNvPr id="136" name="Google Shape;136;p22"/>
          <p:cNvSpPr txBox="1"/>
          <p:nvPr>
            <p:ph idx="1" type="body"/>
          </p:nvPr>
        </p:nvSpPr>
        <p:spPr>
          <a:xfrm>
            <a:off x="311700" y="1505700"/>
            <a:ext cx="3999900" cy="34902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
              <a:t>Document Upload Section – PDF Format </a:t>
            </a:r>
            <a:endParaRPr/>
          </a:p>
          <a:p>
            <a:pPr indent="0" lvl="0" marL="0" rtl="0" algn="l">
              <a:spcBef>
                <a:spcPts val="1200"/>
              </a:spcBef>
              <a:spcAft>
                <a:spcPts val="0"/>
              </a:spcAft>
              <a:buNone/>
            </a:pPr>
            <a:r>
              <a:rPr lang="en"/>
              <a:t>If the proper documentation is not provided the Purchase Request will be denied.</a:t>
            </a:r>
            <a:endParaRPr/>
          </a:p>
          <a:p>
            <a:pPr indent="-292576" lvl="0" marL="457200" rtl="0" algn="l">
              <a:spcBef>
                <a:spcPts val="1200"/>
              </a:spcBef>
              <a:spcAft>
                <a:spcPts val="0"/>
              </a:spcAft>
              <a:buSzPct val="100000"/>
              <a:buChar char="-"/>
            </a:pPr>
            <a:r>
              <a:rPr lang="en"/>
              <a:t>Check= Unpaid Invoice, Signed Contract, Donation Memo, or W9 &amp; Honorarium (for Speakers) </a:t>
            </a:r>
            <a:endParaRPr/>
          </a:p>
          <a:p>
            <a:pPr indent="-292576" lvl="0" marL="457200" rtl="0" algn="l">
              <a:spcBef>
                <a:spcPts val="0"/>
              </a:spcBef>
              <a:spcAft>
                <a:spcPts val="0"/>
              </a:spcAft>
              <a:buSzPct val="100000"/>
              <a:buChar char="-"/>
            </a:pPr>
            <a:r>
              <a:rPr lang="en"/>
              <a:t>Credit Card= Unpaid Invoice, or Shopping Cart Screenshots</a:t>
            </a:r>
            <a:endParaRPr/>
          </a:p>
          <a:p>
            <a:pPr indent="-292576" lvl="0" marL="457200" rtl="0" algn="l">
              <a:spcBef>
                <a:spcPts val="0"/>
              </a:spcBef>
              <a:spcAft>
                <a:spcPts val="0"/>
              </a:spcAft>
              <a:buSzPct val="100000"/>
              <a:buChar char="-"/>
            </a:pPr>
            <a:r>
              <a:rPr lang="en"/>
              <a:t>Food Purchases require Event Marketing materials provided upfront </a:t>
            </a:r>
            <a:endParaRPr/>
          </a:p>
          <a:p>
            <a:pPr indent="-292576" lvl="0" marL="457200" rtl="0" algn="l">
              <a:spcBef>
                <a:spcPts val="0"/>
              </a:spcBef>
              <a:spcAft>
                <a:spcPts val="0"/>
              </a:spcAft>
              <a:buSzPct val="100000"/>
              <a:buChar char="-"/>
            </a:pPr>
            <a:r>
              <a:rPr lang="en"/>
              <a:t>Transfers= Documentation to back up need for a transfer (Only for Departmental and Events/Venues Transfers)  </a:t>
            </a:r>
            <a:endParaRPr/>
          </a:p>
          <a:p>
            <a:pPr indent="-292576" lvl="0" marL="457200" rtl="0" algn="l">
              <a:spcBef>
                <a:spcPts val="0"/>
              </a:spcBef>
              <a:spcAft>
                <a:spcPts val="0"/>
              </a:spcAft>
              <a:buSzPct val="100000"/>
              <a:buChar char="-"/>
            </a:pPr>
            <a:r>
              <a:rPr lang="en"/>
              <a:t>Travel= Screenshots of desired travel accommodations, or Credit Card Authorization Forms for Hotels  </a:t>
            </a:r>
            <a:endParaRPr/>
          </a:p>
          <a:p>
            <a:pPr indent="-292576" lvl="0" marL="457200" rtl="0" algn="l">
              <a:spcBef>
                <a:spcPts val="0"/>
              </a:spcBef>
              <a:spcAft>
                <a:spcPts val="0"/>
              </a:spcAft>
              <a:buSzPct val="100000"/>
              <a:buChar char="-"/>
            </a:pPr>
            <a:r>
              <a:rPr lang="en"/>
              <a:t>Reimbursements= Clear Itemized Receipts, or Paid Invoices </a:t>
            </a:r>
            <a:endParaRPr/>
          </a:p>
          <a:p>
            <a:pPr indent="-282733" lvl="1" marL="914400" rtl="0" algn="l">
              <a:spcBef>
                <a:spcPts val="0"/>
              </a:spcBef>
              <a:spcAft>
                <a:spcPts val="0"/>
              </a:spcAft>
              <a:buSzPct val="100000"/>
              <a:buChar char="-"/>
            </a:pPr>
            <a:r>
              <a:rPr lang="en"/>
              <a:t>Food Purchases require Event Marketing materials or an Attendees List </a:t>
            </a:r>
            <a:endParaRPr/>
          </a:p>
          <a:p>
            <a:pPr indent="-282733" lvl="1" marL="914400" rtl="0" algn="l">
              <a:spcBef>
                <a:spcPts val="0"/>
              </a:spcBef>
              <a:spcAft>
                <a:spcPts val="0"/>
              </a:spcAft>
              <a:buSzPct val="100000"/>
              <a:buChar char="-"/>
            </a:pPr>
            <a:r>
              <a:rPr lang="en"/>
              <a:t>Online orders must show items as shipped and received </a:t>
            </a:r>
            <a:endParaRPr/>
          </a:p>
        </p:txBody>
      </p:sp>
      <p:sp>
        <p:nvSpPr>
          <p:cNvPr id="137" name="Google Shape;137;p22"/>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8" name="Google Shape;138;p22"/>
          <p:cNvPicPr preferRelativeResize="0"/>
          <p:nvPr/>
        </p:nvPicPr>
        <p:blipFill>
          <a:blip r:embed="rId3">
            <a:alphaModFix/>
          </a:blip>
          <a:stretch>
            <a:fillRect/>
          </a:stretch>
        </p:blipFill>
        <p:spPr>
          <a:xfrm>
            <a:off x="4607100" y="1505700"/>
            <a:ext cx="4311549" cy="320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Most Common </a:t>
            </a:r>
            <a:r>
              <a:rPr lang="en"/>
              <a:t>Requests</a:t>
            </a:r>
            <a:r>
              <a:rPr lang="en"/>
              <a:t> </a:t>
            </a:r>
            <a:endParaRPr/>
          </a:p>
        </p:txBody>
      </p:sp>
      <p:sp>
        <p:nvSpPr>
          <p:cNvPr id="144" name="Google Shape;144;p23"/>
          <p:cNvSpPr txBox="1"/>
          <p:nvPr>
            <p:ph idx="1" type="body"/>
          </p:nvPr>
        </p:nvSpPr>
        <p:spPr>
          <a:xfrm>
            <a:off x="311700" y="1505700"/>
            <a:ext cx="3999900" cy="3076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1. </a:t>
            </a:r>
            <a:r>
              <a:rPr b="1" lang="en" u="sng"/>
              <a:t>Credit Card request:</a:t>
            </a:r>
            <a:endParaRPr b="1" u="sng"/>
          </a:p>
          <a:p>
            <a:pPr indent="-304958" lvl="0" marL="457200" rtl="0" algn="l">
              <a:spcBef>
                <a:spcPts val="1200"/>
              </a:spcBef>
              <a:spcAft>
                <a:spcPts val="0"/>
              </a:spcAft>
              <a:buSzPct val="100000"/>
              <a:buChar char="●"/>
            </a:pPr>
            <a:r>
              <a:rPr lang="en"/>
              <a:t>Most Purchases: supplies, equipment, food, invoices, etc</a:t>
            </a:r>
            <a:endParaRPr/>
          </a:p>
          <a:p>
            <a:pPr indent="-304958" lvl="0" marL="457200" rtl="0" algn="l">
              <a:spcBef>
                <a:spcPts val="0"/>
              </a:spcBef>
              <a:spcAft>
                <a:spcPts val="0"/>
              </a:spcAft>
              <a:buSzPct val="100000"/>
              <a:buChar char="●"/>
            </a:pPr>
            <a:r>
              <a:rPr lang="en"/>
              <a:t>Amazon: Wishlist Required</a:t>
            </a:r>
            <a:endParaRPr/>
          </a:p>
          <a:p>
            <a:pPr indent="-304958" lvl="0" marL="457200" rtl="0" algn="l">
              <a:spcBef>
                <a:spcPts val="0"/>
              </a:spcBef>
              <a:spcAft>
                <a:spcPts val="0"/>
              </a:spcAft>
              <a:buSzPct val="100000"/>
              <a:buChar char="●"/>
            </a:pPr>
            <a:r>
              <a:rPr lang="en"/>
              <a:t>Online Subscriptions (Yearly) </a:t>
            </a:r>
            <a:endParaRPr/>
          </a:p>
          <a:p>
            <a:pPr indent="-304958" lvl="0" marL="457200" rtl="0" algn="l">
              <a:spcBef>
                <a:spcPts val="0"/>
              </a:spcBef>
              <a:spcAft>
                <a:spcPts val="0"/>
              </a:spcAft>
              <a:buSzPct val="100000"/>
              <a:buChar char="●"/>
            </a:pPr>
            <a:r>
              <a:rPr lang="en"/>
              <a:t>Paypal: </a:t>
            </a:r>
            <a:r>
              <a:rPr lang="en"/>
              <a:t>Invoice required</a:t>
            </a:r>
            <a:endParaRPr/>
          </a:p>
          <a:p>
            <a:pPr indent="-304958" lvl="0" marL="457200" rtl="0" algn="l">
              <a:spcBef>
                <a:spcPts val="0"/>
              </a:spcBef>
              <a:spcAft>
                <a:spcPts val="0"/>
              </a:spcAft>
              <a:buSzPct val="100000"/>
              <a:buChar char="●"/>
            </a:pPr>
            <a:r>
              <a:rPr lang="en"/>
              <a:t>All purchases must be tax exempt and free of Credit Card Fees</a:t>
            </a:r>
            <a:endParaRPr/>
          </a:p>
          <a:p>
            <a:pPr indent="0" lvl="0" marL="0" rtl="0" algn="l">
              <a:spcBef>
                <a:spcPts val="1200"/>
              </a:spcBef>
              <a:spcAft>
                <a:spcPts val="0"/>
              </a:spcAft>
              <a:buNone/>
            </a:pPr>
            <a:r>
              <a:rPr lang="en"/>
              <a:t>2. </a:t>
            </a:r>
            <a:r>
              <a:rPr b="1" lang="en" u="sng"/>
              <a:t>Reimbursement:</a:t>
            </a:r>
            <a:endParaRPr b="1" u="sng"/>
          </a:p>
          <a:p>
            <a:pPr indent="-304958" lvl="0" marL="457200" rtl="0" algn="l">
              <a:spcBef>
                <a:spcPts val="1200"/>
              </a:spcBef>
              <a:spcAft>
                <a:spcPts val="0"/>
              </a:spcAft>
              <a:buSzPct val="100000"/>
              <a:buChar char="●"/>
            </a:pPr>
            <a:r>
              <a:rPr lang="en"/>
              <a:t>Emergency Out-of-pocket expenses</a:t>
            </a:r>
            <a:endParaRPr/>
          </a:p>
          <a:p>
            <a:pPr indent="-304958" lvl="0" marL="457200" rtl="0" algn="l">
              <a:spcBef>
                <a:spcPts val="0"/>
              </a:spcBef>
              <a:spcAft>
                <a:spcPts val="0"/>
              </a:spcAft>
              <a:buSzPct val="100000"/>
              <a:buChar char="●"/>
            </a:pPr>
            <a:r>
              <a:rPr lang="en"/>
              <a:t>Require: Itemized </a:t>
            </a:r>
            <a:r>
              <a:rPr lang="en"/>
              <a:t>Receipt</a:t>
            </a:r>
            <a:r>
              <a:rPr lang="en"/>
              <a:t> w/ date of payment &amp; method of payment.</a:t>
            </a:r>
            <a:endParaRPr/>
          </a:p>
          <a:p>
            <a:pPr indent="-304958" lvl="0" marL="457200" rtl="0" algn="l">
              <a:spcBef>
                <a:spcPts val="0"/>
              </a:spcBef>
              <a:spcAft>
                <a:spcPts val="0"/>
              </a:spcAft>
              <a:buSzPct val="100000"/>
              <a:buChar char="●"/>
            </a:pPr>
            <a:r>
              <a:rPr lang="en"/>
              <a:t>$25-$500</a:t>
            </a:r>
            <a:endParaRPr/>
          </a:p>
        </p:txBody>
      </p:sp>
      <p:sp>
        <p:nvSpPr>
          <p:cNvPr id="145" name="Google Shape;145;p23"/>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3</a:t>
            </a:r>
            <a:r>
              <a:rPr lang="en"/>
              <a:t>. </a:t>
            </a:r>
            <a:r>
              <a:rPr b="1" lang="en" u="sng"/>
              <a:t>Travel:</a:t>
            </a:r>
            <a:endParaRPr/>
          </a:p>
          <a:p>
            <a:pPr indent="-311150" lvl="0" marL="457200" rtl="0" algn="l">
              <a:spcBef>
                <a:spcPts val="1200"/>
              </a:spcBef>
              <a:spcAft>
                <a:spcPts val="0"/>
              </a:spcAft>
              <a:buSzPts val="1300"/>
              <a:buChar char="●"/>
            </a:pPr>
            <a:r>
              <a:rPr lang="en"/>
              <a:t>Hotel: Booking Lodging (NO AirBnB/Vrbo)</a:t>
            </a:r>
            <a:endParaRPr/>
          </a:p>
          <a:p>
            <a:pPr indent="-298450" lvl="1" marL="914400" rtl="0" algn="l">
              <a:spcBef>
                <a:spcPts val="0"/>
              </a:spcBef>
              <a:spcAft>
                <a:spcPts val="0"/>
              </a:spcAft>
              <a:buSzPts val="1100"/>
              <a:buChar char="○"/>
            </a:pPr>
            <a:r>
              <a:rPr lang="en"/>
              <a:t>Attach Credit Card Authorization Form</a:t>
            </a:r>
            <a:endParaRPr/>
          </a:p>
          <a:p>
            <a:pPr indent="-311150" lvl="0" marL="457200" rtl="0" algn="l">
              <a:spcBef>
                <a:spcPts val="0"/>
              </a:spcBef>
              <a:spcAft>
                <a:spcPts val="0"/>
              </a:spcAft>
              <a:buSzPts val="1300"/>
              <a:buChar char="●"/>
            </a:pPr>
            <a:r>
              <a:rPr lang="en"/>
              <a:t>Tickets: Transportation (Bus, Plane, Train)</a:t>
            </a:r>
            <a:endParaRPr/>
          </a:p>
          <a:p>
            <a:pPr indent="-311150" lvl="0" marL="457200" rtl="0" algn="l">
              <a:spcBef>
                <a:spcPts val="0"/>
              </a:spcBef>
              <a:spcAft>
                <a:spcPts val="0"/>
              </a:spcAft>
              <a:buSzPts val="1300"/>
              <a:buChar char="●"/>
            </a:pPr>
            <a:r>
              <a:rPr lang="en"/>
              <a:t>Campus Rec (Anthony Travel)</a:t>
            </a:r>
            <a:endParaRPr/>
          </a:p>
          <a:p>
            <a:pPr indent="0" lvl="0" marL="0" rtl="0" algn="l">
              <a:spcBef>
                <a:spcPts val="1200"/>
              </a:spcBef>
              <a:spcAft>
                <a:spcPts val="0"/>
              </a:spcAft>
              <a:buNone/>
            </a:pPr>
            <a:r>
              <a:rPr lang="en"/>
              <a:t>4. </a:t>
            </a:r>
            <a:r>
              <a:rPr b="1" lang="en" u="sng"/>
              <a:t>Enterprise:</a:t>
            </a:r>
            <a:endParaRPr/>
          </a:p>
          <a:p>
            <a:pPr indent="-311150" lvl="0" marL="457200" rtl="0" algn="l">
              <a:spcBef>
                <a:spcPts val="1200"/>
              </a:spcBef>
              <a:spcAft>
                <a:spcPts val="0"/>
              </a:spcAft>
              <a:buSzPts val="1300"/>
              <a:buChar char="●"/>
            </a:pPr>
            <a:r>
              <a:rPr lang="en"/>
              <a:t>Rental Car</a:t>
            </a:r>
            <a:endParaRPr/>
          </a:p>
          <a:p>
            <a:pPr indent="-311150" lvl="0" marL="457200" rtl="0" algn="l">
              <a:spcBef>
                <a:spcPts val="0"/>
              </a:spcBef>
              <a:spcAft>
                <a:spcPts val="0"/>
              </a:spcAft>
              <a:buSzPts val="1300"/>
              <a:buChar char="●"/>
            </a:pPr>
            <a:r>
              <a:rPr lang="en"/>
              <a:t>DCA Most Common Location</a:t>
            </a:r>
            <a:endParaRPr/>
          </a:p>
          <a:p>
            <a:pPr indent="-311150" lvl="0" marL="457200" rtl="0" algn="l">
              <a:spcBef>
                <a:spcPts val="0"/>
              </a:spcBef>
              <a:spcAft>
                <a:spcPts val="0"/>
              </a:spcAft>
              <a:buSzPts val="1300"/>
              <a:buChar char="●"/>
            </a:pPr>
            <a:r>
              <a:rPr lang="en"/>
              <a:t>Driver Authorization REQUIRED</a:t>
            </a:r>
            <a:endParaRPr/>
          </a:p>
          <a:p>
            <a:pPr indent="-298450" lvl="1" marL="914400" rtl="0" algn="l">
              <a:spcBef>
                <a:spcPts val="0"/>
              </a:spcBef>
              <a:spcAft>
                <a:spcPts val="0"/>
              </a:spcAft>
              <a:buSzPts val="1100"/>
              <a:buChar char="○"/>
            </a:pPr>
            <a:r>
              <a:rPr lang="en"/>
              <a:t>Must be renewed yearly.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Other Requests</a:t>
            </a:r>
            <a:endParaRPr/>
          </a:p>
        </p:txBody>
      </p:sp>
      <p:sp>
        <p:nvSpPr>
          <p:cNvPr id="151" name="Google Shape;151;p24"/>
          <p:cNvSpPr txBox="1"/>
          <p:nvPr>
            <p:ph idx="1" type="body"/>
          </p:nvPr>
        </p:nvSpPr>
        <p:spPr>
          <a:xfrm>
            <a:off x="311700" y="1505700"/>
            <a:ext cx="3999900" cy="3076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5. </a:t>
            </a:r>
            <a:r>
              <a:rPr b="1" lang="en" u="sng"/>
              <a:t>Contracts:</a:t>
            </a:r>
            <a:endParaRPr/>
          </a:p>
          <a:p>
            <a:pPr indent="-298767" lvl="0" marL="457200" rtl="0" algn="l">
              <a:spcBef>
                <a:spcPts val="1200"/>
              </a:spcBef>
              <a:spcAft>
                <a:spcPts val="0"/>
              </a:spcAft>
              <a:buSzPct val="100000"/>
              <a:buChar char="●"/>
            </a:pPr>
            <a:r>
              <a:rPr lang="en"/>
              <a:t>Required</a:t>
            </a:r>
            <a:r>
              <a:rPr lang="en"/>
              <a:t> when a Student Organization is engaging with a vendor/performer and…</a:t>
            </a:r>
            <a:endParaRPr/>
          </a:p>
          <a:p>
            <a:pPr indent="-287972" lvl="1" marL="914400" rtl="0" algn="l">
              <a:spcBef>
                <a:spcPts val="0"/>
              </a:spcBef>
              <a:spcAft>
                <a:spcPts val="0"/>
              </a:spcAft>
              <a:buSzPct val="100000"/>
              <a:buChar char="○"/>
            </a:pPr>
            <a:r>
              <a:rPr lang="en"/>
              <a:t>Payment is being made for services</a:t>
            </a:r>
            <a:endParaRPr/>
          </a:p>
          <a:p>
            <a:pPr indent="-287972" lvl="1" marL="914400" rtl="0" algn="l">
              <a:spcBef>
                <a:spcPts val="0"/>
              </a:spcBef>
              <a:spcAft>
                <a:spcPts val="0"/>
              </a:spcAft>
              <a:buSzPct val="100000"/>
              <a:buChar char="○"/>
            </a:pPr>
            <a:r>
              <a:rPr lang="en"/>
              <a:t>The event is on-campus</a:t>
            </a:r>
            <a:endParaRPr/>
          </a:p>
          <a:p>
            <a:pPr indent="-287972" lvl="1" marL="914400" rtl="0" algn="l">
              <a:spcBef>
                <a:spcPts val="0"/>
              </a:spcBef>
              <a:spcAft>
                <a:spcPts val="0"/>
              </a:spcAft>
              <a:buSzPct val="100000"/>
              <a:buChar char="○"/>
            </a:pPr>
            <a:r>
              <a:rPr lang="en"/>
              <a:t>The event is being recorded/</a:t>
            </a:r>
            <a:r>
              <a:rPr lang="en"/>
              <a:t>publicly</a:t>
            </a:r>
            <a:r>
              <a:rPr lang="en"/>
              <a:t>/</a:t>
            </a:r>
            <a:r>
              <a:rPr lang="en"/>
              <a:t>live streamed</a:t>
            </a:r>
            <a:endParaRPr/>
          </a:p>
          <a:p>
            <a:pPr indent="-287972" lvl="1" marL="914400" rtl="0" algn="l">
              <a:spcBef>
                <a:spcPts val="0"/>
              </a:spcBef>
              <a:spcAft>
                <a:spcPts val="0"/>
              </a:spcAft>
              <a:buSzPct val="100000"/>
              <a:buChar char="○"/>
            </a:pPr>
            <a:r>
              <a:rPr lang="en"/>
              <a:t>Or a vendor has their own contract required to be signed</a:t>
            </a:r>
            <a:endParaRPr/>
          </a:p>
          <a:p>
            <a:pPr indent="-298767" lvl="0" marL="457200" rtl="0" algn="l">
              <a:spcBef>
                <a:spcPts val="0"/>
              </a:spcBef>
              <a:spcAft>
                <a:spcPts val="0"/>
              </a:spcAft>
              <a:buSzPct val="100000"/>
              <a:buChar char="●"/>
            </a:pPr>
            <a:r>
              <a:rPr lang="en"/>
              <a:t>Examples</a:t>
            </a:r>
            <a:endParaRPr/>
          </a:p>
          <a:p>
            <a:pPr indent="-287972" lvl="1" marL="914400" rtl="0" algn="l">
              <a:spcBef>
                <a:spcPts val="0"/>
              </a:spcBef>
              <a:spcAft>
                <a:spcPts val="0"/>
              </a:spcAft>
              <a:buSzPct val="100000"/>
              <a:buChar char="○"/>
            </a:pPr>
            <a:r>
              <a:rPr lang="en"/>
              <a:t>Performers/Entertainers/Speakers/DJ/MC</a:t>
            </a:r>
            <a:endParaRPr/>
          </a:p>
          <a:p>
            <a:pPr indent="-287972" lvl="1" marL="914400" rtl="0" algn="l">
              <a:spcBef>
                <a:spcPts val="0"/>
              </a:spcBef>
              <a:spcAft>
                <a:spcPts val="0"/>
              </a:spcAft>
              <a:buSzPct val="100000"/>
              <a:buChar char="○"/>
            </a:pPr>
            <a:r>
              <a:rPr lang="en"/>
              <a:t>Catering</a:t>
            </a:r>
            <a:endParaRPr/>
          </a:p>
          <a:p>
            <a:pPr indent="-287972" lvl="1" marL="914400" rtl="0" algn="l">
              <a:spcBef>
                <a:spcPts val="0"/>
              </a:spcBef>
              <a:spcAft>
                <a:spcPts val="0"/>
              </a:spcAft>
              <a:buSzPct val="100000"/>
              <a:buChar char="○"/>
            </a:pPr>
            <a:r>
              <a:rPr lang="en"/>
              <a:t>Venue Rental</a:t>
            </a:r>
            <a:endParaRPr/>
          </a:p>
          <a:p>
            <a:pPr indent="-287972" lvl="1" marL="914400" rtl="0" algn="l">
              <a:spcBef>
                <a:spcPts val="0"/>
              </a:spcBef>
              <a:spcAft>
                <a:spcPts val="0"/>
              </a:spcAft>
              <a:buSzPct val="100000"/>
              <a:buChar char="○"/>
            </a:pPr>
            <a:r>
              <a:rPr lang="en"/>
              <a:t>Travel Services (Buses/Hotels)</a:t>
            </a:r>
            <a:endParaRPr/>
          </a:p>
          <a:p>
            <a:pPr indent="-298767" lvl="0" marL="457200" rtl="0" algn="l">
              <a:spcBef>
                <a:spcPts val="0"/>
              </a:spcBef>
              <a:spcAft>
                <a:spcPts val="0"/>
              </a:spcAft>
              <a:buSzPct val="100000"/>
              <a:buChar char="●"/>
            </a:pPr>
            <a:r>
              <a:rPr lang="en"/>
              <a:t>Types of Contracts</a:t>
            </a:r>
            <a:endParaRPr/>
          </a:p>
          <a:p>
            <a:pPr indent="-287972" lvl="1" marL="914400" rtl="0" algn="l">
              <a:spcBef>
                <a:spcPts val="0"/>
              </a:spcBef>
              <a:spcAft>
                <a:spcPts val="0"/>
              </a:spcAft>
              <a:buSzPct val="100000"/>
              <a:buChar char="○"/>
            </a:pPr>
            <a:r>
              <a:rPr lang="en"/>
              <a:t>GW Template</a:t>
            </a:r>
            <a:endParaRPr/>
          </a:p>
          <a:p>
            <a:pPr indent="-287972" lvl="1" marL="914400" rtl="0" algn="l">
              <a:spcBef>
                <a:spcPts val="0"/>
              </a:spcBef>
              <a:spcAft>
                <a:spcPts val="0"/>
              </a:spcAft>
              <a:buSzPct val="100000"/>
              <a:buChar char="○"/>
            </a:pPr>
            <a:r>
              <a:rPr lang="en"/>
              <a:t>Vendor Provided</a:t>
            </a:r>
            <a:endParaRPr/>
          </a:p>
          <a:p>
            <a:pPr indent="-287972" lvl="1" marL="914400" rtl="0" algn="l">
              <a:spcBef>
                <a:spcPts val="0"/>
              </a:spcBef>
              <a:spcAft>
                <a:spcPts val="0"/>
              </a:spcAft>
              <a:buSzPct val="100000"/>
              <a:buChar char="○"/>
            </a:pPr>
            <a:r>
              <a:rPr lang="en"/>
              <a:t>Combination</a:t>
            </a:r>
            <a:endParaRPr/>
          </a:p>
          <a:p>
            <a:pPr indent="-298767" lvl="0" marL="457200" rtl="0" algn="l">
              <a:spcBef>
                <a:spcPts val="0"/>
              </a:spcBef>
              <a:spcAft>
                <a:spcPts val="0"/>
              </a:spcAft>
              <a:buSzPct val="100000"/>
              <a:buChar char="●"/>
            </a:pPr>
            <a:r>
              <a:rPr lang="en"/>
              <a:t>Must work with Staff Advisor or Org Help</a:t>
            </a:r>
            <a:endParaRPr/>
          </a:p>
        </p:txBody>
      </p:sp>
      <p:sp>
        <p:nvSpPr>
          <p:cNvPr id="152" name="Google Shape;152;p24"/>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6. </a:t>
            </a:r>
            <a:r>
              <a:rPr b="1" lang="en" u="sng"/>
              <a:t>Transfer:</a:t>
            </a:r>
            <a:endParaRPr b="1" u="sng"/>
          </a:p>
          <a:p>
            <a:pPr indent="-311150" lvl="0" marL="457200" rtl="0" algn="l">
              <a:spcBef>
                <a:spcPts val="1200"/>
              </a:spcBef>
              <a:spcAft>
                <a:spcPts val="0"/>
              </a:spcAft>
              <a:buSzPts val="1300"/>
              <a:buChar char="●"/>
            </a:pPr>
            <a:r>
              <a:rPr lang="en"/>
              <a:t>Internal transfer between Student Organizations or GW Department</a:t>
            </a:r>
            <a:endParaRPr/>
          </a:p>
          <a:p>
            <a:pPr indent="0" lvl="0" marL="0" rtl="0" algn="l">
              <a:spcBef>
                <a:spcPts val="1200"/>
              </a:spcBef>
              <a:spcAft>
                <a:spcPts val="0"/>
              </a:spcAft>
              <a:buNone/>
            </a:pPr>
            <a:r>
              <a:rPr lang="en"/>
              <a:t>7. </a:t>
            </a:r>
            <a:r>
              <a:rPr b="1" lang="en" u="sng"/>
              <a:t>Check:</a:t>
            </a:r>
            <a:endParaRPr b="1" u="sng"/>
          </a:p>
          <a:p>
            <a:pPr indent="-311150" lvl="0" marL="457200" rtl="0" algn="l">
              <a:spcBef>
                <a:spcPts val="1200"/>
              </a:spcBef>
              <a:spcAft>
                <a:spcPts val="0"/>
              </a:spcAft>
              <a:buSzPts val="1300"/>
              <a:buChar char="●"/>
            </a:pPr>
            <a:r>
              <a:rPr lang="en"/>
              <a:t>Check payment to vendor</a:t>
            </a:r>
            <a:endParaRPr/>
          </a:p>
          <a:p>
            <a:pPr indent="-311150" lvl="0" marL="457200" rtl="0" algn="l">
              <a:spcBef>
                <a:spcPts val="0"/>
              </a:spcBef>
              <a:spcAft>
                <a:spcPts val="0"/>
              </a:spcAft>
              <a:buSzPts val="1300"/>
              <a:buChar char="●"/>
            </a:pPr>
            <a:r>
              <a:rPr lang="en"/>
              <a:t>Vendor must be registered in iSupply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Credit Card Request </a:t>
            </a:r>
            <a:endParaRPr/>
          </a:p>
        </p:txBody>
      </p:sp>
      <p:sp>
        <p:nvSpPr>
          <p:cNvPr id="158" name="Google Shape;158;p2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fontScale="32500" lnSpcReduction="10000"/>
          </a:bodyPr>
          <a:lstStyle/>
          <a:p>
            <a:pPr indent="-298543" lvl="0" marL="457200" rtl="0" algn="l">
              <a:spcBef>
                <a:spcPts val="0"/>
              </a:spcBef>
              <a:spcAft>
                <a:spcPts val="0"/>
              </a:spcAft>
              <a:buSzPct val="100000"/>
              <a:buChar char="●"/>
            </a:pPr>
            <a:r>
              <a:rPr lang="en" sz="3389"/>
              <a:t>The request decision will be returned within 1-2 business </a:t>
            </a:r>
            <a:r>
              <a:rPr lang="en" sz="3389"/>
              <a:t>days. </a:t>
            </a:r>
            <a:r>
              <a:rPr lang="en" sz="3389"/>
              <a:t> </a:t>
            </a:r>
            <a:endParaRPr sz="3389"/>
          </a:p>
          <a:p>
            <a:pPr indent="-298543" lvl="0" marL="457200" rtl="0" algn="l">
              <a:spcBef>
                <a:spcPts val="0"/>
              </a:spcBef>
              <a:spcAft>
                <a:spcPts val="0"/>
              </a:spcAft>
              <a:buSzPct val="100000"/>
              <a:buChar char="●"/>
            </a:pPr>
            <a:r>
              <a:rPr lang="en" sz="3389"/>
              <a:t>Amazon must have a wishlist.</a:t>
            </a:r>
            <a:endParaRPr sz="3389"/>
          </a:p>
          <a:p>
            <a:pPr indent="-298543" lvl="0" marL="457200" rtl="0" algn="l">
              <a:spcBef>
                <a:spcPts val="0"/>
              </a:spcBef>
              <a:spcAft>
                <a:spcPts val="0"/>
              </a:spcAft>
              <a:buSzPct val="100000"/>
              <a:buChar char="●"/>
            </a:pPr>
            <a:r>
              <a:rPr lang="en" sz="3389"/>
              <a:t>PayPal payments require invoices.</a:t>
            </a:r>
            <a:endParaRPr sz="3389"/>
          </a:p>
          <a:p>
            <a:pPr indent="-298543" lvl="0" marL="457200" rtl="0" algn="l">
              <a:spcBef>
                <a:spcPts val="0"/>
              </a:spcBef>
              <a:spcAft>
                <a:spcPts val="0"/>
              </a:spcAft>
              <a:buSzPct val="100000"/>
              <a:buChar char="●"/>
            </a:pPr>
            <a:r>
              <a:rPr lang="en" sz="3389"/>
              <a:t>All food purchases require Event Flyer/Attendee List attached</a:t>
            </a:r>
            <a:endParaRPr sz="3389"/>
          </a:p>
          <a:p>
            <a:pPr indent="-298543" lvl="0" marL="457200" rtl="0" algn="l">
              <a:spcBef>
                <a:spcPts val="0"/>
              </a:spcBef>
              <a:spcAft>
                <a:spcPts val="0"/>
              </a:spcAft>
              <a:buSzPct val="100000"/>
              <a:buChar char="●"/>
            </a:pPr>
            <a:r>
              <a:rPr b="1" lang="en" sz="3389"/>
              <a:t>Approved</a:t>
            </a:r>
            <a:endParaRPr sz="3389"/>
          </a:p>
          <a:p>
            <a:pPr indent="-294415" lvl="1" marL="914400" rtl="0" algn="l">
              <a:spcBef>
                <a:spcPts val="0"/>
              </a:spcBef>
              <a:spcAft>
                <a:spcPts val="0"/>
              </a:spcAft>
              <a:buSzPct val="100000"/>
              <a:buChar char="○"/>
            </a:pPr>
            <a:r>
              <a:rPr lang="en" sz="3189"/>
              <a:t>Status will be moved to “Visit Finance Desk”</a:t>
            </a:r>
            <a:endParaRPr sz="3189"/>
          </a:p>
          <a:p>
            <a:pPr indent="-294415" lvl="1" marL="914400" rtl="0" algn="l">
              <a:spcBef>
                <a:spcPts val="0"/>
              </a:spcBef>
              <a:spcAft>
                <a:spcPts val="0"/>
              </a:spcAft>
              <a:buSzPct val="100000"/>
              <a:buChar char="○"/>
            </a:pPr>
            <a:r>
              <a:rPr lang="en" sz="3189"/>
              <a:t>The submitter will </a:t>
            </a:r>
            <a:r>
              <a:rPr lang="en" sz="3189"/>
              <a:t>receive</a:t>
            </a:r>
            <a:r>
              <a:rPr lang="en" sz="3189"/>
              <a:t> an email with a link to make an appointment to visit our </a:t>
            </a:r>
            <a:r>
              <a:rPr lang="en" sz="3189"/>
              <a:t>office</a:t>
            </a:r>
            <a:r>
              <a:rPr lang="en" sz="3189"/>
              <a:t> (in-person or virtually) to complete the purchase.</a:t>
            </a:r>
            <a:endParaRPr sz="3189"/>
          </a:p>
          <a:p>
            <a:pPr indent="-298543" lvl="0" marL="457200" rtl="0" algn="l">
              <a:spcBef>
                <a:spcPts val="0"/>
              </a:spcBef>
              <a:spcAft>
                <a:spcPts val="0"/>
              </a:spcAft>
              <a:buSzPct val="100000"/>
              <a:buChar char="●"/>
            </a:pPr>
            <a:r>
              <a:rPr b="1" lang="en" sz="3389"/>
              <a:t>Denied</a:t>
            </a:r>
            <a:endParaRPr b="1" sz="3389"/>
          </a:p>
          <a:p>
            <a:pPr indent="-294415" lvl="1" marL="914400" rtl="0" algn="l">
              <a:spcBef>
                <a:spcPts val="0"/>
              </a:spcBef>
              <a:spcAft>
                <a:spcPts val="0"/>
              </a:spcAft>
              <a:buSzPct val="100000"/>
              <a:buChar char="○"/>
            </a:pPr>
            <a:r>
              <a:rPr lang="en" sz="3189"/>
              <a:t>Reason for denial will be listed in the request’s comments in Engage.</a:t>
            </a:r>
            <a:r>
              <a:rPr lang="en" sz="3189"/>
              <a:t> </a:t>
            </a:r>
            <a:endParaRPr sz="3189"/>
          </a:p>
          <a:p>
            <a:pPr indent="0" lvl="0" marL="0" rtl="0" algn="l">
              <a:spcBef>
                <a:spcPts val="1200"/>
              </a:spcBef>
              <a:spcAft>
                <a:spcPts val="0"/>
              </a:spcAft>
              <a:buNone/>
            </a:pPr>
            <a:r>
              <a:t/>
            </a:r>
            <a:endParaRPr/>
          </a:p>
          <a:p>
            <a:pPr indent="0" lvl="0" marL="0" rtl="0" algn="l">
              <a:spcBef>
                <a:spcPts val="1200"/>
              </a:spcBef>
              <a:spcAft>
                <a:spcPts val="1200"/>
              </a:spcAft>
              <a:buNone/>
            </a:pPr>
            <a:r>
              <a:rPr lang="en"/>
              <a:t>   </a:t>
            </a:r>
            <a:endParaRPr/>
          </a:p>
        </p:txBody>
      </p:sp>
      <p:sp>
        <p:nvSpPr>
          <p:cNvPr id="159" name="Google Shape;159;p2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Before the appointment:</a:t>
            </a:r>
            <a:endParaRPr b="1"/>
          </a:p>
          <a:p>
            <a:pPr indent="-311150" lvl="0" marL="457200" rtl="0" algn="l">
              <a:spcBef>
                <a:spcPts val="1200"/>
              </a:spcBef>
              <a:spcAft>
                <a:spcPts val="0"/>
              </a:spcAft>
              <a:buSzPts val="1300"/>
              <a:buChar char="●"/>
            </a:pPr>
            <a:r>
              <a:rPr lang="en"/>
              <a:t>Contact the vendor and make sure that the Sales tax is removed. Information about the Sales tax exemption forms can be found </a:t>
            </a:r>
            <a:r>
              <a:rPr lang="en" u="sng">
                <a:solidFill>
                  <a:schemeClr val="hlink"/>
                </a:solidFill>
                <a:hlinkClick r:id="rId3"/>
              </a:rPr>
              <a:t>here</a:t>
            </a:r>
            <a:r>
              <a:rPr lang="en"/>
              <a:t>. </a:t>
            </a:r>
            <a:endParaRPr/>
          </a:p>
          <a:p>
            <a:pPr indent="-311150" lvl="0" marL="457200" rtl="0" algn="l">
              <a:spcBef>
                <a:spcPts val="0"/>
              </a:spcBef>
              <a:spcAft>
                <a:spcPts val="0"/>
              </a:spcAft>
              <a:buSzPts val="1300"/>
              <a:buChar char="●"/>
            </a:pPr>
            <a:r>
              <a:rPr lang="en"/>
              <a:t>Make sure to have any necessary information ready before the appointment (wishlist, payment method, links, invoices, etc) </a:t>
            </a:r>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Reimbursement </a:t>
            </a:r>
            <a:endParaRPr/>
          </a:p>
        </p:txBody>
      </p:sp>
      <p:sp>
        <p:nvSpPr>
          <p:cNvPr id="165" name="Google Shape;165;p26"/>
          <p:cNvSpPr txBox="1"/>
          <p:nvPr>
            <p:ph idx="1" type="body"/>
          </p:nvPr>
        </p:nvSpPr>
        <p:spPr>
          <a:xfrm>
            <a:off x="4572000" y="1544525"/>
            <a:ext cx="3999900" cy="3319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a:t>Process</a:t>
            </a:r>
            <a:endParaRPr b="1"/>
          </a:p>
          <a:p>
            <a:pPr indent="0" lvl="0" marL="0" rtl="0" algn="l">
              <a:spcBef>
                <a:spcPts val="1200"/>
              </a:spcBef>
              <a:spcAft>
                <a:spcPts val="0"/>
              </a:spcAft>
              <a:buNone/>
            </a:pPr>
            <a:r>
              <a:rPr lang="en"/>
              <a:t>A member beside the beneficiary should submit the reimbursement request on Engage and Google Form. Attach the itemized receipt and any supporting documents. Please note in </a:t>
            </a:r>
            <a:r>
              <a:rPr lang="en"/>
              <a:t>description</a:t>
            </a:r>
            <a:r>
              <a:rPr lang="en"/>
              <a:t> if the beneficiary is a student employee.</a:t>
            </a:r>
            <a:endParaRPr/>
          </a:p>
          <a:p>
            <a:pPr indent="0" lvl="0" marL="0" rtl="0" algn="l">
              <a:spcBef>
                <a:spcPts val="1200"/>
              </a:spcBef>
              <a:spcAft>
                <a:spcPts val="0"/>
              </a:spcAft>
              <a:buNone/>
            </a:pPr>
            <a:r>
              <a:rPr lang="en"/>
              <a:t>The Google Form must be completed with the beneficiary’s information.</a:t>
            </a:r>
            <a:endParaRPr/>
          </a:p>
          <a:p>
            <a:pPr indent="0" lvl="0" marL="0" rtl="0" algn="l">
              <a:spcBef>
                <a:spcPts val="1200"/>
              </a:spcBef>
              <a:spcAft>
                <a:spcPts val="0"/>
              </a:spcAft>
              <a:buNone/>
            </a:pPr>
            <a:r>
              <a:rPr lang="en"/>
              <a:t>The beneficiary should complete the actions required Concur (expense delegates, banking information).  </a:t>
            </a:r>
            <a:endParaRPr/>
          </a:p>
          <a:p>
            <a:pPr indent="0" lvl="0" marL="0" rtl="0" algn="l">
              <a:spcBef>
                <a:spcPts val="1200"/>
              </a:spcBef>
              <a:spcAft>
                <a:spcPts val="0"/>
              </a:spcAft>
              <a:buNone/>
            </a:pPr>
            <a:r>
              <a:rPr lang="en"/>
              <a:t>Within one week, our team will provide you with a decision.</a:t>
            </a:r>
            <a:endParaRPr/>
          </a:p>
          <a:p>
            <a:pPr indent="0" lvl="0" marL="0" rtl="0" algn="l">
              <a:spcBef>
                <a:spcPts val="1200"/>
              </a:spcBef>
              <a:spcAft>
                <a:spcPts val="0"/>
              </a:spcAft>
              <a:buNone/>
            </a:pPr>
            <a:r>
              <a:rPr lang="en"/>
              <a:t>Once the request is approved, the </a:t>
            </a:r>
            <a:r>
              <a:rPr lang="en"/>
              <a:t>money will be directed deposited into the beneficiary’s bank account within 1-2 weeks.</a:t>
            </a:r>
            <a:endParaRPr/>
          </a:p>
          <a:p>
            <a:pPr indent="0" lvl="0" marL="0" rtl="0" algn="l">
              <a:spcBef>
                <a:spcPts val="1200"/>
              </a:spcBef>
              <a:spcAft>
                <a:spcPts val="1200"/>
              </a:spcAft>
              <a:buNone/>
            </a:pPr>
            <a:r>
              <a:rPr lang="en"/>
              <a:t>If you receive any Concur notification halting the reimbursement process, please contact our office immediately.</a:t>
            </a:r>
            <a:endParaRPr/>
          </a:p>
        </p:txBody>
      </p:sp>
      <p:sp>
        <p:nvSpPr>
          <p:cNvPr id="166" name="Google Shape;166;p26"/>
          <p:cNvSpPr txBox="1"/>
          <p:nvPr>
            <p:ph idx="2" type="body"/>
          </p:nvPr>
        </p:nvSpPr>
        <p:spPr>
          <a:xfrm>
            <a:off x="388175" y="1544525"/>
            <a:ext cx="3999900" cy="3319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t>Policies</a:t>
            </a:r>
            <a:endParaRPr b="1"/>
          </a:p>
          <a:p>
            <a:pPr indent="-304958" lvl="0" marL="457200" rtl="0" algn="l">
              <a:spcBef>
                <a:spcPts val="1200"/>
              </a:spcBef>
              <a:spcAft>
                <a:spcPts val="0"/>
              </a:spcAft>
              <a:buSzPct val="100000"/>
              <a:buChar char="-"/>
            </a:pPr>
            <a:r>
              <a:rPr lang="en"/>
              <a:t>Itemized receipt REQUIRED showing vendor name, items purchased, purchase </a:t>
            </a:r>
            <a:r>
              <a:rPr lang="en"/>
              <a:t>total</a:t>
            </a:r>
            <a:r>
              <a:rPr lang="en"/>
              <a:t> and payment method.</a:t>
            </a:r>
            <a:endParaRPr/>
          </a:p>
          <a:p>
            <a:pPr indent="-304958" lvl="0" marL="457200" rtl="0" algn="l">
              <a:spcBef>
                <a:spcPts val="0"/>
              </a:spcBef>
              <a:spcAft>
                <a:spcPts val="0"/>
              </a:spcAft>
              <a:buSzPct val="100000"/>
              <a:buChar char="-"/>
            </a:pPr>
            <a:r>
              <a:rPr lang="en"/>
              <a:t>Reimbursement requests should be submitted within 45 days from date of purchase.</a:t>
            </a:r>
            <a:endParaRPr/>
          </a:p>
          <a:p>
            <a:pPr indent="-304958" lvl="0" marL="457200" rtl="0" algn="l">
              <a:spcBef>
                <a:spcPts val="0"/>
              </a:spcBef>
              <a:spcAft>
                <a:spcPts val="0"/>
              </a:spcAft>
              <a:buSzPct val="100000"/>
              <a:buChar char="-"/>
            </a:pPr>
            <a:r>
              <a:rPr lang="en"/>
              <a:t>Reimbursement amounts ONLY $25 minimum and $500 maximum</a:t>
            </a:r>
            <a:endParaRPr/>
          </a:p>
          <a:p>
            <a:pPr indent="-304958" lvl="0" marL="457200" rtl="0" algn="l">
              <a:spcBef>
                <a:spcPts val="0"/>
              </a:spcBef>
              <a:spcAft>
                <a:spcPts val="0"/>
              </a:spcAft>
              <a:buSzPct val="100000"/>
              <a:buChar char="-"/>
            </a:pPr>
            <a:r>
              <a:rPr lang="en"/>
              <a:t>No reimbursement for…</a:t>
            </a:r>
            <a:endParaRPr/>
          </a:p>
          <a:p>
            <a:pPr indent="-293211" lvl="1" marL="914400" rtl="0" algn="l">
              <a:spcBef>
                <a:spcPts val="0"/>
              </a:spcBef>
              <a:spcAft>
                <a:spcPts val="0"/>
              </a:spcAft>
              <a:buSzPct val="100000"/>
              <a:buChar char="-"/>
            </a:pPr>
            <a:r>
              <a:rPr lang="en"/>
              <a:t> Travel </a:t>
            </a:r>
            <a:r>
              <a:rPr lang="en"/>
              <a:t>expenses</a:t>
            </a:r>
            <a:r>
              <a:rPr lang="en"/>
              <a:t> (hotel, flights, train, bus, rental car gas). </a:t>
            </a:r>
            <a:endParaRPr/>
          </a:p>
          <a:p>
            <a:pPr indent="-293211" lvl="1" marL="914400" rtl="0" algn="l">
              <a:spcBef>
                <a:spcPts val="0"/>
              </a:spcBef>
              <a:spcAft>
                <a:spcPts val="0"/>
              </a:spcAft>
              <a:buSzPct val="100000"/>
              <a:buChar char="-"/>
            </a:pPr>
            <a:r>
              <a:rPr lang="en"/>
              <a:t>Registration fees</a:t>
            </a:r>
            <a:endParaRPr/>
          </a:p>
          <a:p>
            <a:pPr indent="-293211" lvl="1" marL="914400" rtl="0" algn="l">
              <a:spcBef>
                <a:spcPts val="0"/>
              </a:spcBef>
              <a:spcAft>
                <a:spcPts val="0"/>
              </a:spcAft>
              <a:buSzPct val="100000"/>
              <a:buChar char="-"/>
            </a:pPr>
            <a:r>
              <a:rPr lang="en"/>
              <a:t>Cash App</a:t>
            </a:r>
            <a:r>
              <a:rPr lang="en"/>
              <a:t>/Venmo</a:t>
            </a:r>
            <a:endParaRPr/>
          </a:p>
          <a:p>
            <a:pPr indent="-293211" lvl="1" marL="914400" rtl="0" algn="l">
              <a:spcBef>
                <a:spcPts val="0"/>
              </a:spcBef>
              <a:spcAft>
                <a:spcPts val="0"/>
              </a:spcAft>
              <a:buSzPct val="100000"/>
              <a:buChar char="-"/>
            </a:pPr>
            <a:r>
              <a:rPr lang="en"/>
              <a:t>Gift cards, prohibited payments , contract payment. </a:t>
            </a:r>
            <a:endParaRPr/>
          </a:p>
          <a:p>
            <a:pPr indent="-293211" lvl="5" marL="2743200" rtl="0" algn="l">
              <a:spcBef>
                <a:spcPts val="0"/>
              </a:spcBef>
              <a:spcAft>
                <a:spcPts val="0"/>
              </a:spcAft>
              <a:buSzPct val="100000"/>
              <a:buChar char="-"/>
            </a:pPr>
            <a:r>
              <a:rPr lang="en"/>
              <a:t>*</a:t>
            </a:r>
            <a:r>
              <a:rPr lang="en"/>
              <a:t>Exceptions</a:t>
            </a:r>
            <a:r>
              <a:rPr lang="en"/>
              <a:t> require pre-approval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Travel (Hotels and Tickets) </a:t>
            </a:r>
            <a:endParaRPr/>
          </a:p>
        </p:txBody>
      </p:sp>
      <p:sp>
        <p:nvSpPr>
          <p:cNvPr id="172" name="Google Shape;172;p27"/>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Hotels</a:t>
            </a:r>
            <a:endParaRPr b="1"/>
          </a:p>
          <a:p>
            <a:pPr indent="0" lvl="0" marL="0" rtl="0" algn="l">
              <a:spcBef>
                <a:spcPts val="1200"/>
              </a:spcBef>
              <a:spcAft>
                <a:spcPts val="0"/>
              </a:spcAft>
              <a:buNone/>
            </a:pPr>
            <a:r>
              <a:rPr lang="en"/>
              <a:t>Reservations are mainly booked through hotels.com</a:t>
            </a:r>
            <a:endParaRPr/>
          </a:p>
          <a:p>
            <a:pPr indent="0" lvl="0" marL="0" rtl="0" algn="l">
              <a:spcBef>
                <a:spcPts val="1200"/>
              </a:spcBef>
              <a:spcAft>
                <a:spcPts val="0"/>
              </a:spcAft>
              <a:buNone/>
            </a:pPr>
            <a:r>
              <a:rPr lang="en"/>
              <a:t>Student Organizations should put in the Travel request at least 2 weeks prior to the travel date. </a:t>
            </a:r>
            <a:endParaRPr/>
          </a:p>
          <a:p>
            <a:pPr indent="0" lvl="0" marL="0" rtl="0" algn="l">
              <a:spcBef>
                <a:spcPts val="1200"/>
              </a:spcBef>
              <a:spcAft>
                <a:spcPts val="0"/>
              </a:spcAft>
              <a:buNone/>
            </a:pPr>
            <a:r>
              <a:rPr lang="en"/>
              <a:t>If booking directly through the hotel, Students are responsible for contacting the hotel, request the hotel’s credit card authorization form and submit the form to our office. </a:t>
            </a:r>
            <a:endParaRPr/>
          </a:p>
          <a:p>
            <a:pPr indent="0" lvl="0" marL="0" rtl="0" algn="l">
              <a:spcBef>
                <a:spcPts val="1200"/>
              </a:spcBef>
              <a:spcAft>
                <a:spcPts val="1200"/>
              </a:spcAft>
              <a:buNone/>
            </a:pPr>
            <a:r>
              <a:rPr lang="en"/>
              <a:t>Be prepared to put a credit card down for incidentals if required by the hotel.  </a:t>
            </a:r>
            <a:endParaRPr/>
          </a:p>
        </p:txBody>
      </p:sp>
      <p:sp>
        <p:nvSpPr>
          <p:cNvPr id="173" name="Google Shape;173;p27"/>
          <p:cNvSpPr txBox="1"/>
          <p:nvPr>
            <p:ph idx="2" type="body"/>
          </p:nvPr>
        </p:nvSpPr>
        <p:spPr>
          <a:xfrm>
            <a:off x="4832400" y="1505700"/>
            <a:ext cx="3999900" cy="1767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Airfare/Bus/Train</a:t>
            </a:r>
            <a:endParaRPr b="1"/>
          </a:p>
          <a:p>
            <a:pPr indent="0" lvl="0" marL="0" rtl="0" algn="l">
              <a:spcBef>
                <a:spcPts val="1200"/>
              </a:spcBef>
              <a:spcAft>
                <a:spcPts val="0"/>
              </a:spcAft>
              <a:buNone/>
            </a:pPr>
            <a:r>
              <a:rPr lang="en"/>
              <a:t>Student Organizations should put in the Travel request at least 2 weeks prior to the travel date. </a:t>
            </a:r>
            <a:endParaRPr/>
          </a:p>
          <a:p>
            <a:pPr indent="0" lvl="0" marL="0" rtl="0" algn="l">
              <a:spcBef>
                <a:spcPts val="1200"/>
              </a:spcBef>
              <a:spcAft>
                <a:spcPts val="1200"/>
              </a:spcAft>
              <a:buNone/>
            </a:pPr>
            <a:r>
              <a:rPr lang="en"/>
              <a:t>The University pays for standard baggage fees and economy class only. Any add-ons fees will not be covered by the University.</a:t>
            </a:r>
            <a:endParaRPr/>
          </a:p>
        </p:txBody>
      </p:sp>
      <p:sp>
        <p:nvSpPr>
          <p:cNvPr id="174" name="Google Shape;174;p27"/>
          <p:cNvSpPr txBox="1"/>
          <p:nvPr/>
        </p:nvSpPr>
        <p:spPr>
          <a:xfrm>
            <a:off x="4832500" y="3272700"/>
            <a:ext cx="3999900" cy="16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Roboto"/>
                <a:ea typeface="Roboto"/>
                <a:cs typeface="Roboto"/>
                <a:sym typeface="Roboto"/>
              </a:rPr>
              <a:t>Camp Rec Travel</a:t>
            </a:r>
            <a:endParaRPr b="1" sz="1300">
              <a:solidFill>
                <a:schemeClr val="dk2"/>
              </a:solidFill>
              <a:latin typeface="Roboto"/>
              <a:ea typeface="Roboto"/>
              <a:cs typeface="Roboto"/>
              <a:sym typeface="Roboto"/>
            </a:endParaRPr>
          </a:p>
          <a:p>
            <a:pPr indent="0" lvl="0" marL="0" rtl="0" algn="l">
              <a:spcBef>
                <a:spcPts val="0"/>
              </a:spcBef>
              <a:spcAft>
                <a:spcPts val="0"/>
              </a:spcAft>
              <a:buNone/>
            </a:pPr>
            <a:r>
              <a:t/>
            </a:r>
            <a:endParaRPr b="1" sz="1300">
              <a:solidFill>
                <a:schemeClr val="dk2"/>
              </a:solidFill>
              <a:latin typeface="Roboto"/>
              <a:ea typeface="Roboto"/>
              <a:cs typeface="Roboto"/>
              <a:sym typeface="Roboto"/>
            </a:endParaRPr>
          </a:p>
          <a:p>
            <a:pPr indent="0" lvl="0" marL="0" rtl="0" algn="l">
              <a:spcBef>
                <a:spcPts val="0"/>
              </a:spcBef>
              <a:spcAft>
                <a:spcPts val="0"/>
              </a:spcAft>
              <a:buNone/>
            </a:pPr>
            <a:r>
              <a:rPr lang="en" sz="1300">
                <a:solidFill>
                  <a:schemeClr val="dk2"/>
                </a:solidFill>
                <a:latin typeface="Roboto"/>
                <a:ea typeface="Roboto"/>
                <a:cs typeface="Roboto"/>
                <a:sym typeface="Roboto"/>
              </a:rPr>
              <a:t>All Club Sports Travel should be submitted as Camp Rec Travel (Hotel/Ticket/Enterprise) and will be done through Shorts Travel. </a:t>
            </a:r>
            <a:endParaRPr sz="1300">
              <a:solidFill>
                <a:schemeClr val="dk2"/>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Enterprise</a:t>
            </a:r>
            <a:endParaRPr/>
          </a:p>
        </p:txBody>
      </p:sp>
      <p:sp>
        <p:nvSpPr>
          <p:cNvPr id="180" name="Google Shape;180;p28"/>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05117" lvl="0" marL="457200" rtl="0" algn="l">
              <a:lnSpc>
                <a:spcPct val="105000"/>
              </a:lnSpc>
              <a:spcBef>
                <a:spcPts val="0"/>
              </a:spcBef>
              <a:spcAft>
                <a:spcPts val="0"/>
              </a:spcAft>
              <a:buSzPts val="1205"/>
              <a:buChar char="●"/>
            </a:pPr>
            <a:r>
              <a:rPr lang="en" sz="1205"/>
              <a:t>Require </a:t>
            </a:r>
            <a:r>
              <a:rPr lang="en" sz="1205"/>
              <a:t>University</a:t>
            </a:r>
            <a:r>
              <a:rPr lang="en" sz="1205"/>
              <a:t> Authorized Drivers.</a:t>
            </a:r>
            <a:endParaRPr sz="1205"/>
          </a:p>
          <a:p>
            <a:pPr indent="-305117" lvl="0" marL="457200" rtl="0" algn="l">
              <a:lnSpc>
                <a:spcPct val="105000"/>
              </a:lnSpc>
              <a:spcBef>
                <a:spcPts val="0"/>
              </a:spcBef>
              <a:spcAft>
                <a:spcPts val="0"/>
              </a:spcAft>
              <a:buSzPts val="1205"/>
              <a:buChar char="●"/>
            </a:pPr>
            <a:r>
              <a:rPr lang="en" sz="1205"/>
              <a:t>Submit Travel/</a:t>
            </a:r>
            <a:r>
              <a:rPr lang="en" sz="1205" u="sng">
                <a:solidFill>
                  <a:schemeClr val="hlink"/>
                </a:solidFill>
                <a:hlinkClick r:id="rId3"/>
              </a:rPr>
              <a:t>Authorization Application</a:t>
            </a:r>
            <a:r>
              <a:rPr lang="en" sz="1205"/>
              <a:t> </a:t>
            </a:r>
            <a:r>
              <a:rPr lang="en" sz="1205"/>
              <a:t>at least 10 days in advance.</a:t>
            </a:r>
            <a:endParaRPr sz="1205"/>
          </a:p>
          <a:p>
            <a:pPr indent="-305117" lvl="0" marL="457200" rtl="0" algn="l">
              <a:lnSpc>
                <a:spcPct val="105000"/>
              </a:lnSpc>
              <a:spcBef>
                <a:spcPts val="0"/>
              </a:spcBef>
              <a:spcAft>
                <a:spcPts val="0"/>
              </a:spcAft>
              <a:buSzPts val="1205"/>
              <a:buChar char="●"/>
            </a:pPr>
            <a:r>
              <a:rPr lang="en" sz="1205" u="sng">
                <a:solidFill>
                  <a:schemeClr val="hlink"/>
                </a:solidFill>
                <a:hlinkClick r:id="rId4"/>
              </a:rPr>
              <a:t>Authorization</a:t>
            </a:r>
            <a:r>
              <a:rPr lang="en" sz="1205" u="sng">
                <a:solidFill>
                  <a:schemeClr val="hlink"/>
                </a:solidFill>
                <a:hlinkClick r:id="rId5"/>
              </a:rPr>
              <a:t> Process</a:t>
            </a:r>
            <a:r>
              <a:rPr lang="en" sz="1205"/>
              <a:t>:</a:t>
            </a:r>
            <a:endParaRPr sz="1205"/>
          </a:p>
          <a:p>
            <a:pPr indent="-294322" lvl="1" marL="914400" rtl="0" algn="l">
              <a:lnSpc>
                <a:spcPct val="105000"/>
              </a:lnSpc>
              <a:spcBef>
                <a:spcPts val="0"/>
              </a:spcBef>
              <a:spcAft>
                <a:spcPts val="0"/>
              </a:spcAft>
              <a:buSzPts val="1035"/>
              <a:buChar char="○"/>
            </a:pPr>
            <a:r>
              <a:rPr lang="en" sz="1035"/>
              <a:t>Must be age 20+</a:t>
            </a:r>
            <a:endParaRPr sz="1035"/>
          </a:p>
          <a:p>
            <a:pPr indent="-294322" lvl="1" marL="914400" rtl="0" algn="l">
              <a:lnSpc>
                <a:spcPct val="105000"/>
              </a:lnSpc>
              <a:spcBef>
                <a:spcPts val="0"/>
              </a:spcBef>
              <a:spcAft>
                <a:spcPts val="0"/>
              </a:spcAft>
              <a:buSzPts val="1035"/>
              <a:buChar char="○"/>
            </a:pPr>
            <a:r>
              <a:rPr lang="en" sz="1035"/>
              <a:t>Submit Application through staff advisor or Org Help.  </a:t>
            </a:r>
            <a:endParaRPr sz="1035"/>
          </a:p>
          <a:p>
            <a:pPr indent="-294322" lvl="1" marL="914400" rtl="0" algn="l">
              <a:lnSpc>
                <a:spcPct val="105000"/>
              </a:lnSpc>
              <a:spcBef>
                <a:spcPts val="0"/>
              </a:spcBef>
              <a:spcAft>
                <a:spcPts val="0"/>
              </a:spcAft>
              <a:buSzPts val="1035"/>
              <a:buChar char="○"/>
            </a:pPr>
            <a:r>
              <a:rPr lang="en" sz="1035"/>
              <a:t>Attach copy of driver’s license.</a:t>
            </a:r>
            <a:endParaRPr sz="1035"/>
          </a:p>
          <a:p>
            <a:pPr indent="-294322" lvl="1" marL="914400" rtl="0" algn="l">
              <a:lnSpc>
                <a:spcPct val="105000"/>
              </a:lnSpc>
              <a:spcBef>
                <a:spcPts val="0"/>
              </a:spcBef>
              <a:spcAft>
                <a:spcPts val="0"/>
              </a:spcAft>
              <a:buSzPts val="1035"/>
              <a:buChar char="○"/>
            </a:pPr>
            <a:r>
              <a:rPr lang="en" sz="1035"/>
              <a:t>Upon submission, you will receive a drivers test.  Certificate of completion must be submitted to Risk</a:t>
            </a:r>
            <a:endParaRPr sz="1035"/>
          </a:p>
          <a:p>
            <a:pPr indent="-294322" lvl="1" marL="914400" rtl="0" algn="l">
              <a:lnSpc>
                <a:spcPct val="105000"/>
              </a:lnSpc>
              <a:spcBef>
                <a:spcPts val="0"/>
              </a:spcBef>
              <a:spcAft>
                <a:spcPts val="0"/>
              </a:spcAft>
              <a:buSzPts val="1035"/>
              <a:buChar char="○"/>
            </a:pPr>
            <a:r>
              <a:rPr lang="en" sz="1035"/>
              <a:t>MVR Check</a:t>
            </a:r>
            <a:endParaRPr sz="1035"/>
          </a:p>
          <a:p>
            <a:pPr indent="-305117" lvl="0" marL="457200" rtl="0" algn="l">
              <a:lnSpc>
                <a:spcPct val="105000"/>
              </a:lnSpc>
              <a:spcBef>
                <a:spcPts val="0"/>
              </a:spcBef>
              <a:spcAft>
                <a:spcPts val="0"/>
              </a:spcAft>
              <a:buSzPts val="1205"/>
              <a:buChar char="●"/>
            </a:pPr>
            <a:r>
              <a:rPr lang="en" sz="1205"/>
              <a:t>Reservations will not be made until driver authorization is approved</a:t>
            </a:r>
            <a:endParaRPr sz="1205"/>
          </a:p>
          <a:p>
            <a:pPr indent="-307816" lvl="0" marL="457200" rtl="0" algn="l">
              <a:lnSpc>
                <a:spcPct val="105000"/>
              </a:lnSpc>
              <a:spcBef>
                <a:spcPts val="0"/>
              </a:spcBef>
              <a:spcAft>
                <a:spcPts val="0"/>
              </a:spcAft>
              <a:buClr>
                <a:srgbClr val="033C5A"/>
              </a:buClr>
              <a:buSzPts val="1248"/>
              <a:buChar char="●"/>
            </a:pPr>
            <a:r>
              <a:rPr lang="en" sz="1247">
                <a:solidFill>
                  <a:srgbClr val="033C5A"/>
                </a:solidFill>
                <a:highlight>
                  <a:srgbClr val="FFFFFF"/>
                </a:highlight>
              </a:rPr>
              <a:t>Each authorized driver is approved to drive a maximum of 250 miles at a time. Driving in excess of 500 miles round trip, an overnight stay is required.</a:t>
            </a:r>
            <a:endParaRPr sz="1205"/>
          </a:p>
        </p:txBody>
      </p:sp>
      <p:sp>
        <p:nvSpPr>
          <p:cNvPr id="181" name="Google Shape;181;p28"/>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Fleet Rentals</a:t>
            </a:r>
            <a:endParaRPr b="1"/>
          </a:p>
          <a:p>
            <a:pPr indent="-311150" lvl="0" marL="457200" rtl="0" algn="l">
              <a:spcBef>
                <a:spcPts val="1200"/>
              </a:spcBef>
              <a:spcAft>
                <a:spcPts val="0"/>
              </a:spcAft>
              <a:buSzPts val="1300"/>
              <a:buChar char="●"/>
            </a:pPr>
            <a:r>
              <a:rPr lang="en"/>
              <a:t>Require a Driver’s test in addition to driver </a:t>
            </a:r>
            <a:r>
              <a:rPr lang="en"/>
              <a:t>authorization</a:t>
            </a:r>
            <a:r>
              <a:rPr lang="en"/>
              <a:t> approval</a:t>
            </a:r>
            <a:endParaRPr/>
          </a:p>
          <a:p>
            <a:pPr indent="-311150" lvl="0" marL="457200" rtl="0" algn="l">
              <a:spcBef>
                <a:spcPts val="0"/>
              </a:spcBef>
              <a:spcAft>
                <a:spcPts val="0"/>
              </a:spcAft>
              <a:buSzPts val="1300"/>
              <a:buChar char="●"/>
            </a:pPr>
            <a:r>
              <a:rPr lang="en"/>
              <a:t>Must submit a transfer </a:t>
            </a:r>
            <a:r>
              <a:rPr lang="en"/>
              <a:t>request</a:t>
            </a:r>
            <a:r>
              <a:rPr lang="en"/>
              <a:t>.  </a:t>
            </a:r>
            <a:endParaRPr/>
          </a:p>
          <a:p>
            <a:pPr indent="-298450" lvl="1" marL="914400" rtl="0" algn="l">
              <a:spcBef>
                <a:spcPts val="0"/>
              </a:spcBef>
              <a:spcAft>
                <a:spcPts val="0"/>
              </a:spcAft>
              <a:buSzPts val="1100"/>
              <a:buChar char="○"/>
            </a:pPr>
            <a:r>
              <a:rPr lang="en"/>
              <a:t>Email Org Finance with transfer request number to receive oracle number.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Contracts</a:t>
            </a:r>
            <a:endParaRPr/>
          </a:p>
        </p:txBody>
      </p:sp>
      <p:sp>
        <p:nvSpPr>
          <p:cNvPr id="187" name="Google Shape;187;p2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290195" lvl="0" marL="457200" rtl="0" algn="l">
              <a:lnSpc>
                <a:spcPct val="105000"/>
              </a:lnSpc>
              <a:spcBef>
                <a:spcPts val="1200"/>
              </a:spcBef>
              <a:spcAft>
                <a:spcPts val="0"/>
              </a:spcAft>
              <a:buClr>
                <a:srgbClr val="000000"/>
              </a:buClr>
              <a:buSzPts val="970"/>
              <a:buFont typeface="Arial"/>
              <a:buChar char="●"/>
            </a:pPr>
            <a:r>
              <a:rPr lang="en" sz="1110"/>
              <a:t>Student organizations must submit their </a:t>
            </a:r>
            <a:r>
              <a:rPr lang="en" sz="1110" u="sng">
                <a:solidFill>
                  <a:schemeClr val="hlink"/>
                </a:solidFill>
                <a:hlinkClick r:id="rId3"/>
              </a:rPr>
              <a:t>CIS</a:t>
            </a:r>
            <a:r>
              <a:rPr lang="en" sz="1110"/>
              <a:t> and have their contract prepared by their advisor or Org Help in </a:t>
            </a:r>
            <a:r>
              <a:rPr lang="en" sz="1110"/>
              <a:t>order</a:t>
            </a:r>
            <a:r>
              <a:rPr lang="en" sz="1110"/>
              <a:t> for their event to be approved in Engage.</a:t>
            </a:r>
            <a:endParaRPr sz="1110"/>
          </a:p>
          <a:p>
            <a:pPr indent="-290195" lvl="0" marL="457200" rtl="0" algn="l">
              <a:lnSpc>
                <a:spcPct val="105000"/>
              </a:lnSpc>
              <a:spcBef>
                <a:spcPts val="1000"/>
              </a:spcBef>
              <a:spcAft>
                <a:spcPts val="0"/>
              </a:spcAft>
              <a:buClr>
                <a:srgbClr val="000000"/>
              </a:buClr>
              <a:buSzPts val="970"/>
              <a:buFont typeface="Arial"/>
              <a:buChar char="●"/>
            </a:pPr>
            <a:r>
              <a:rPr lang="en" sz="1110"/>
              <a:t>The Student Organization, with support from their Staff Advisor or Org Help, should work with the vendor to determine the scope of services (date, time, cost), agree upon program format &amp; location (virtual/in-person), and whether the event will be recorded.</a:t>
            </a:r>
            <a:endParaRPr sz="1110"/>
          </a:p>
          <a:p>
            <a:pPr indent="-290195" lvl="0" marL="457200" rtl="0" algn="l">
              <a:lnSpc>
                <a:spcPct val="105000"/>
              </a:lnSpc>
              <a:spcBef>
                <a:spcPts val="1200"/>
              </a:spcBef>
              <a:spcAft>
                <a:spcPts val="0"/>
              </a:spcAft>
              <a:buClr>
                <a:srgbClr val="000000"/>
              </a:buClr>
              <a:buSzPts val="970"/>
              <a:buFont typeface="Arial"/>
              <a:buChar char="●"/>
            </a:pPr>
            <a:r>
              <a:rPr lang="en" sz="1110"/>
              <a:t>The Student Organization must then complete the Contract Information Sheet (CIS), with as much information as possible.</a:t>
            </a:r>
            <a:endParaRPr sz="1110"/>
          </a:p>
          <a:p>
            <a:pPr indent="0" lvl="0" marL="0" rtl="0" algn="l">
              <a:lnSpc>
                <a:spcPct val="105000"/>
              </a:lnSpc>
              <a:spcBef>
                <a:spcPts val="1000"/>
              </a:spcBef>
              <a:spcAft>
                <a:spcPts val="1200"/>
              </a:spcAft>
              <a:buSzPts val="770"/>
              <a:buNone/>
            </a:pPr>
            <a:r>
              <a:t/>
            </a:r>
            <a:endParaRPr sz="910"/>
          </a:p>
        </p:txBody>
      </p:sp>
      <p:sp>
        <p:nvSpPr>
          <p:cNvPr id="188" name="Google Shape;188;p29"/>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289083" lvl="0" marL="457200" rtl="0" algn="l">
              <a:lnSpc>
                <a:spcPct val="95000"/>
              </a:lnSpc>
              <a:spcBef>
                <a:spcPts val="1200"/>
              </a:spcBef>
              <a:spcAft>
                <a:spcPts val="0"/>
              </a:spcAft>
              <a:buClr>
                <a:srgbClr val="000000"/>
              </a:buClr>
              <a:buSzPts val="952"/>
              <a:buFont typeface="Arial"/>
              <a:buChar char="●"/>
            </a:pPr>
            <a:r>
              <a:rPr lang="en" sz="1107"/>
              <a:t>Send the completed CIS form to your org’s assigned Staff Advisor or Org Help and the vendors contract if they have their own.</a:t>
            </a:r>
            <a:endParaRPr sz="1107"/>
          </a:p>
          <a:p>
            <a:pPr indent="-289083" lvl="0" marL="457200" rtl="0" algn="l">
              <a:lnSpc>
                <a:spcPct val="95000"/>
              </a:lnSpc>
              <a:spcBef>
                <a:spcPts val="1000"/>
              </a:spcBef>
              <a:spcAft>
                <a:spcPts val="0"/>
              </a:spcAft>
              <a:buClr>
                <a:srgbClr val="000000"/>
              </a:buClr>
              <a:buSzPts val="952"/>
              <a:buFont typeface="Arial"/>
              <a:buChar char="●"/>
            </a:pPr>
            <a:r>
              <a:rPr lang="en" sz="1107"/>
              <a:t>Upon receipt of the CIS &amp; vendor contract, your Staff Advisor &amp; Org Help will manage the rest of the process, keeping your org CC’d on correspondences with the vendor and on updates.</a:t>
            </a:r>
            <a:endParaRPr sz="1107"/>
          </a:p>
          <a:p>
            <a:pPr indent="-289083" lvl="0" marL="457200" rtl="0" algn="l">
              <a:lnSpc>
                <a:spcPct val="95000"/>
              </a:lnSpc>
              <a:spcBef>
                <a:spcPts val="1000"/>
              </a:spcBef>
              <a:spcAft>
                <a:spcPts val="0"/>
              </a:spcAft>
              <a:buClr>
                <a:srgbClr val="000000"/>
              </a:buClr>
              <a:buSzPts val="952"/>
              <a:buFont typeface="Arial"/>
              <a:buChar char="●"/>
            </a:pPr>
            <a:r>
              <a:rPr lang="en" sz="1107"/>
              <a:t>The CIS is NOT a contract.</a:t>
            </a:r>
            <a:endParaRPr sz="1107"/>
          </a:p>
          <a:p>
            <a:pPr indent="-289083" lvl="0" marL="457200" rtl="0" algn="l">
              <a:lnSpc>
                <a:spcPct val="95000"/>
              </a:lnSpc>
              <a:spcBef>
                <a:spcPts val="1200"/>
              </a:spcBef>
              <a:spcAft>
                <a:spcPts val="0"/>
              </a:spcAft>
              <a:buClr>
                <a:srgbClr val="000000"/>
              </a:buClr>
              <a:buSzPts val="952"/>
              <a:buFont typeface="Arial"/>
              <a:buChar char="●"/>
            </a:pPr>
            <a:r>
              <a:rPr lang="en" sz="1107"/>
              <a:t>If payment is required, the Student Organization must submit an Engage Purchase Request. The contract should be attached to the request. Failure to submit an Engage Request will result in delayed payment</a:t>
            </a:r>
            <a:endParaRPr sz="1107"/>
          </a:p>
          <a:p>
            <a:pPr indent="0" lvl="0" marL="0" rtl="0" algn="l">
              <a:lnSpc>
                <a:spcPct val="95000"/>
              </a:lnSpc>
              <a:spcBef>
                <a:spcPts val="1000"/>
              </a:spcBef>
              <a:spcAft>
                <a:spcPts val="1200"/>
              </a:spcAft>
              <a:buSzPts val="852"/>
              <a:buNone/>
            </a:pPr>
            <a:r>
              <a:t/>
            </a:r>
            <a:endParaRPr sz="1007"/>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Check To Vendor </a:t>
            </a:r>
            <a:endParaRPr/>
          </a:p>
        </p:txBody>
      </p:sp>
      <p:sp>
        <p:nvSpPr>
          <p:cNvPr id="194" name="Google Shape;194;p30"/>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Checks can take up to 4-6 weeks from request approval to being paid out. </a:t>
            </a:r>
            <a:endParaRPr/>
          </a:p>
          <a:p>
            <a:pPr indent="0" lvl="0" marL="0" rtl="0" algn="l">
              <a:spcBef>
                <a:spcPts val="1200"/>
              </a:spcBef>
              <a:spcAft>
                <a:spcPts val="0"/>
              </a:spcAft>
              <a:buNone/>
            </a:pPr>
            <a:r>
              <a:rPr lang="en"/>
              <a:t>An invoice must be attached to the request. </a:t>
            </a:r>
            <a:endParaRPr/>
          </a:p>
          <a:p>
            <a:pPr indent="0" lvl="0" marL="0" rtl="0" algn="l">
              <a:spcBef>
                <a:spcPts val="1200"/>
              </a:spcBef>
              <a:spcAft>
                <a:spcPts val="0"/>
              </a:spcAft>
              <a:buNone/>
            </a:pPr>
            <a:r>
              <a:rPr lang="en"/>
              <a:t>Company or individual must be registered with the University through iSupply. Vendors must complete the </a:t>
            </a:r>
            <a:r>
              <a:rPr lang="en" u="sng">
                <a:solidFill>
                  <a:schemeClr val="hlink"/>
                </a:solidFill>
                <a:hlinkClick r:id="rId3"/>
              </a:rPr>
              <a:t>new vendor registration process</a:t>
            </a:r>
            <a:r>
              <a:rPr lang="en"/>
              <a:t>. </a:t>
            </a:r>
            <a:endParaRPr/>
          </a:p>
          <a:p>
            <a:pPr indent="0" lvl="0" marL="0" rtl="0" algn="l">
              <a:spcBef>
                <a:spcPts val="1200"/>
              </a:spcBef>
              <a:spcAft>
                <a:spcPts val="1200"/>
              </a:spcAft>
              <a:buNone/>
            </a:pPr>
            <a:r>
              <a:t/>
            </a:r>
            <a:endParaRPr/>
          </a:p>
        </p:txBody>
      </p:sp>
      <p:sp>
        <p:nvSpPr>
          <p:cNvPr id="195" name="Google Shape;195;p30"/>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6" name="Google Shape;196;p30"/>
          <p:cNvPicPr preferRelativeResize="0"/>
          <p:nvPr/>
        </p:nvPicPr>
        <p:blipFill>
          <a:blip r:embed="rId4">
            <a:alphaModFix/>
          </a:blip>
          <a:stretch>
            <a:fillRect/>
          </a:stretch>
        </p:blipFill>
        <p:spPr>
          <a:xfrm>
            <a:off x="4832425" y="1505700"/>
            <a:ext cx="3999900" cy="307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Transfers </a:t>
            </a:r>
            <a:endParaRPr/>
          </a:p>
        </p:txBody>
      </p:sp>
      <p:sp>
        <p:nvSpPr>
          <p:cNvPr id="202" name="Google Shape;202;p31"/>
          <p:cNvSpPr txBox="1"/>
          <p:nvPr>
            <p:ph idx="1" type="body"/>
          </p:nvPr>
        </p:nvSpPr>
        <p:spPr>
          <a:xfrm>
            <a:off x="311700" y="1505700"/>
            <a:ext cx="3999900" cy="328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Transfer request are used to make a payment to a GW Department or another Student Organization. This is done by submitting a purchase request for a transfer in Engage. </a:t>
            </a:r>
            <a:endParaRPr/>
          </a:p>
          <a:p>
            <a:pPr indent="0" lvl="0" marL="0" rtl="0" algn="l">
              <a:spcBef>
                <a:spcPts val="1200"/>
              </a:spcBef>
              <a:spcAft>
                <a:spcPts val="0"/>
              </a:spcAft>
              <a:buNone/>
            </a:pPr>
            <a:r>
              <a:rPr lang="en"/>
              <a:t>Student Organizations can transfer funds the following ways: </a:t>
            </a:r>
            <a:endParaRPr/>
          </a:p>
          <a:p>
            <a:pPr indent="-311150" lvl="0" marL="457200" rtl="0" algn="l">
              <a:spcBef>
                <a:spcPts val="1200"/>
              </a:spcBef>
              <a:spcAft>
                <a:spcPts val="0"/>
              </a:spcAft>
              <a:buSzPts val="1300"/>
              <a:buChar char="-"/>
            </a:pPr>
            <a:r>
              <a:rPr lang="en"/>
              <a:t>SGA</a:t>
            </a:r>
            <a:r>
              <a:rPr lang="en"/>
              <a:t> Account to </a:t>
            </a:r>
            <a:r>
              <a:rPr lang="en"/>
              <a:t>SGA</a:t>
            </a:r>
            <a:r>
              <a:rPr lang="en"/>
              <a:t> Account </a:t>
            </a:r>
            <a:endParaRPr/>
          </a:p>
          <a:p>
            <a:pPr indent="-311150" lvl="0" marL="457200" rtl="0" algn="l">
              <a:spcBef>
                <a:spcPts val="0"/>
              </a:spcBef>
              <a:spcAft>
                <a:spcPts val="0"/>
              </a:spcAft>
              <a:buSzPts val="1300"/>
              <a:buChar char="-"/>
            </a:pPr>
            <a:r>
              <a:rPr lang="en"/>
              <a:t>SGA</a:t>
            </a:r>
            <a:r>
              <a:rPr lang="en"/>
              <a:t> Account to a University Departmental Account</a:t>
            </a:r>
            <a:endParaRPr/>
          </a:p>
          <a:p>
            <a:pPr indent="-311150" lvl="0" marL="457200" rtl="0" algn="l">
              <a:spcBef>
                <a:spcPts val="0"/>
              </a:spcBef>
              <a:spcAft>
                <a:spcPts val="0"/>
              </a:spcAft>
              <a:buSzPts val="1300"/>
              <a:buChar char="-"/>
            </a:pPr>
            <a:r>
              <a:rPr lang="en"/>
              <a:t>Revenue Account to Revenue Account </a:t>
            </a:r>
            <a:endParaRPr/>
          </a:p>
          <a:p>
            <a:pPr indent="-311150" lvl="0" marL="457200" rtl="0" algn="l">
              <a:spcBef>
                <a:spcPts val="0"/>
              </a:spcBef>
              <a:spcAft>
                <a:spcPts val="0"/>
              </a:spcAft>
              <a:buSzPts val="1300"/>
              <a:buChar char="-"/>
            </a:pPr>
            <a:r>
              <a:rPr lang="en"/>
              <a:t>Revenue Account to University Departmental Account </a:t>
            </a:r>
            <a:endParaRPr/>
          </a:p>
        </p:txBody>
      </p:sp>
      <p:sp>
        <p:nvSpPr>
          <p:cNvPr id="203" name="Google Shape;203;p31"/>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4" name="Google Shape;204;p31"/>
          <p:cNvPicPr preferRelativeResize="0"/>
          <p:nvPr/>
        </p:nvPicPr>
        <p:blipFill>
          <a:blip r:embed="rId3">
            <a:alphaModFix/>
          </a:blip>
          <a:stretch>
            <a:fillRect/>
          </a:stretch>
        </p:blipFill>
        <p:spPr>
          <a:xfrm>
            <a:off x="4572000" y="1505700"/>
            <a:ext cx="4260326" cy="3288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Our Responsibilities </a:t>
            </a:r>
            <a:endParaRPr/>
          </a:p>
        </p:txBody>
      </p:sp>
      <p:sp>
        <p:nvSpPr>
          <p:cNvPr id="73" name="Google Shape;73;p14"/>
          <p:cNvSpPr txBox="1"/>
          <p:nvPr>
            <p:ph idx="1" type="body"/>
          </p:nvPr>
        </p:nvSpPr>
        <p:spPr>
          <a:xfrm>
            <a:off x="311725" y="1505700"/>
            <a:ext cx="8520600" cy="3076200"/>
          </a:xfrm>
          <a:prstGeom prst="rect">
            <a:avLst/>
          </a:prstGeom>
        </p:spPr>
        <p:txBody>
          <a:bodyPr anchorCtr="0" anchor="t" bIns="91425" lIns="91425" spcFirstLastPara="1" rIns="91425" wrap="square" tIns="91425">
            <a:normAutofit fontScale="85000" lnSpcReduction="10000"/>
          </a:bodyPr>
          <a:lstStyle/>
          <a:p>
            <a:pPr indent="-336550" lvl="0" marL="457200" rtl="0" algn="l">
              <a:spcBef>
                <a:spcPts val="0"/>
              </a:spcBef>
              <a:spcAft>
                <a:spcPts val="0"/>
              </a:spcAft>
              <a:buSzPct val="100000"/>
              <a:buChar char="●"/>
            </a:pPr>
            <a:r>
              <a:rPr lang="en" sz="2000"/>
              <a:t>Advise student </a:t>
            </a:r>
            <a:r>
              <a:rPr lang="en" sz="2000"/>
              <a:t>organizations</a:t>
            </a:r>
            <a:r>
              <a:rPr lang="en" sz="2000"/>
              <a:t> on spending and expenses</a:t>
            </a:r>
            <a:endParaRPr sz="2000"/>
          </a:p>
          <a:p>
            <a:pPr indent="-336550" lvl="0" marL="457200" rtl="0" algn="l">
              <a:spcBef>
                <a:spcPts val="0"/>
              </a:spcBef>
              <a:spcAft>
                <a:spcPts val="0"/>
              </a:spcAft>
              <a:buSzPct val="100000"/>
              <a:buChar char="●"/>
            </a:pPr>
            <a:r>
              <a:rPr lang="en" sz="2000"/>
              <a:t>Process Purchase Requests &amp; facilitate purchases, payments, reimbursements.</a:t>
            </a:r>
            <a:endParaRPr sz="2000"/>
          </a:p>
          <a:p>
            <a:pPr indent="-325755" lvl="1" marL="914400" rtl="0" algn="l">
              <a:spcBef>
                <a:spcPts val="0"/>
              </a:spcBef>
              <a:spcAft>
                <a:spcPts val="0"/>
              </a:spcAft>
              <a:buSzPct val="100000"/>
              <a:buChar char="○"/>
            </a:pPr>
            <a:r>
              <a:rPr lang="en" sz="1800"/>
              <a:t>Credit Card</a:t>
            </a:r>
            <a:endParaRPr sz="1800"/>
          </a:p>
          <a:p>
            <a:pPr indent="-325755" lvl="1" marL="914400" rtl="0" algn="l">
              <a:spcBef>
                <a:spcPts val="0"/>
              </a:spcBef>
              <a:spcAft>
                <a:spcPts val="0"/>
              </a:spcAft>
              <a:buSzPct val="100000"/>
              <a:buChar char="○"/>
            </a:pPr>
            <a:r>
              <a:rPr lang="en" sz="1800"/>
              <a:t>Transfers</a:t>
            </a:r>
            <a:endParaRPr sz="1800"/>
          </a:p>
          <a:p>
            <a:pPr indent="-325755" lvl="1" marL="914400" rtl="0" algn="l">
              <a:spcBef>
                <a:spcPts val="0"/>
              </a:spcBef>
              <a:spcAft>
                <a:spcPts val="0"/>
              </a:spcAft>
              <a:buSzPct val="100000"/>
              <a:buChar char="○"/>
            </a:pPr>
            <a:r>
              <a:rPr lang="en" sz="1800"/>
              <a:t>Contracts</a:t>
            </a:r>
            <a:endParaRPr sz="1800"/>
          </a:p>
          <a:p>
            <a:pPr indent="-325755" lvl="1" marL="914400" rtl="0" algn="l">
              <a:spcBef>
                <a:spcPts val="0"/>
              </a:spcBef>
              <a:spcAft>
                <a:spcPts val="0"/>
              </a:spcAft>
              <a:buSzPct val="100000"/>
              <a:buChar char="○"/>
            </a:pPr>
            <a:r>
              <a:rPr lang="en" sz="1800"/>
              <a:t>Travel</a:t>
            </a:r>
            <a:endParaRPr sz="1800"/>
          </a:p>
          <a:p>
            <a:pPr indent="-325755" lvl="1" marL="914400" rtl="0" algn="l">
              <a:spcBef>
                <a:spcPts val="0"/>
              </a:spcBef>
              <a:spcAft>
                <a:spcPts val="0"/>
              </a:spcAft>
              <a:buSzPct val="100000"/>
              <a:buChar char="○"/>
            </a:pPr>
            <a:r>
              <a:rPr lang="en" sz="1800"/>
              <a:t>Checks</a:t>
            </a:r>
            <a:endParaRPr sz="1800"/>
          </a:p>
          <a:p>
            <a:pPr indent="-336550" lvl="0" marL="457200" rtl="0" algn="l">
              <a:spcBef>
                <a:spcPts val="0"/>
              </a:spcBef>
              <a:spcAft>
                <a:spcPts val="0"/>
              </a:spcAft>
              <a:buSzPct val="100000"/>
              <a:buChar char="●"/>
            </a:pPr>
            <a:r>
              <a:rPr lang="en" sz="2000"/>
              <a:t>Receive Deposits to Student Org Revenue</a:t>
            </a:r>
            <a:endParaRPr sz="20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74" name="Google Shape;74;p14"/>
          <p:cNvPicPr preferRelativeResize="0"/>
          <p:nvPr/>
        </p:nvPicPr>
        <p:blipFill>
          <a:blip r:embed="rId3">
            <a:alphaModFix/>
          </a:blip>
          <a:stretch>
            <a:fillRect/>
          </a:stretch>
        </p:blipFill>
        <p:spPr>
          <a:xfrm>
            <a:off x="5497425" y="2446525"/>
            <a:ext cx="3334899" cy="23570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Purchase Request Status/Stage Meaning </a:t>
            </a:r>
            <a:endParaRPr/>
          </a:p>
        </p:txBody>
      </p:sp>
      <p:sp>
        <p:nvSpPr>
          <p:cNvPr id="210" name="Google Shape;210;p32"/>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Unapproved/ Finance Desk Review  </a:t>
            </a:r>
            <a:endParaRPr/>
          </a:p>
          <a:p>
            <a:pPr indent="-298450" lvl="1" marL="914400" rtl="0" algn="l">
              <a:spcBef>
                <a:spcPts val="0"/>
              </a:spcBef>
              <a:spcAft>
                <a:spcPts val="0"/>
              </a:spcAft>
              <a:buSzPts val="1100"/>
              <a:buChar char="○"/>
            </a:pPr>
            <a:r>
              <a:rPr lang="en"/>
              <a:t>Request submitted by Org and placed into the queue for review by the Finance Desk </a:t>
            </a:r>
            <a:r>
              <a:rPr lang="en"/>
              <a:t> </a:t>
            </a:r>
            <a:endParaRPr/>
          </a:p>
          <a:p>
            <a:pPr indent="-311150" lvl="0" marL="457200" rtl="0" algn="l">
              <a:spcBef>
                <a:spcPts val="0"/>
              </a:spcBef>
              <a:spcAft>
                <a:spcPts val="0"/>
              </a:spcAft>
              <a:buSzPts val="1300"/>
              <a:buChar char="●"/>
            </a:pPr>
            <a:r>
              <a:rPr lang="en"/>
              <a:t>Denied/ Finance Desk Review </a:t>
            </a:r>
            <a:endParaRPr/>
          </a:p>
          <a:p>
            <a:pPr indent="-298450" lvl="1" marL="914400" rtl="0" algn="l">
              <a:spcBef>
                <a:spcPts val="0"/>
              </a:spcBef>
              <a:spcAft>
                <a:spcPts val="0"/>
              </a:spcAft>
              <a:buSzPts val="1100"/>
              <a:buChar char="○"/>
            </a:pPr>
            <a:r>
              <a:rPr lang="en"/>
              <a:t>A comment will be left on the request </a:t>
            </a:r>
            <a:r>
              <a:rPr lang="en"/>
              <a:t>explaining why the request was denied.</a:t>
            </a:r>
            <a:r>
              <a:rPr lang="en"/>
              <a:t> </a:t>
            </a:r>
            <a:endParaRPr/>
          </a:p>
          <a:p>
            <a:pPr indent="-311150" lvl="0" marL="457200" rtl="0" algn="l">
              <a:spcBef>
                <a:spcPts val="0"/>
              </a:spcBef>
              <a:spcAft>
                <a:spcPts val="0"/>
              </a:spcAft>
              <a:buSzPts val="1300"/>
              <a:buChar char="●"/>
            </a:pPr>
            <a:r>
              <a:rPr lang="en"/>
              <a:t>Unapproved- Visit Finance Desk </a:t>
            </a:r>
            <a:endParaRPr/>
          </a:p>
          <a:p>
            <a:pPr indent="-298450" lvl="1" marL="914400" rtl="0" algn="l">
              <a:spcBef>
                <a:spcPts val="0"/>
              </a:spcBef>
              <a:spcAft>
                <a:spcPts val="0"/>
              </a:spcAft>
              <a:buSzPts val="1100"/>
              <a:buChar char="○"/>
            </a:pPr>
            <a:r>
              <a:rPr lang="en"/>
              <a:t>Request approved by the Finance Desk and the student who submitted will receive an email notifying them with instructions to complete the purchase. </a:t>
            </a:r>
            <a:endParaRPr/>
          </a:p>
        </p:txBody>
      </p:sp>
      <p:sp>
        <p:nvSpPr>
          <p:cNvPr id="211" name="Google Shape;211;p32"/>
          <p:cNvSpPr txBox="1"/>
          <p:nvPr>
            <p:ph idx="2" type="body"/>
          </p:nvPr>
        </p:nvSpPr>
        <p:spPr>
          <a:xfrm>
            <a:off x="4832400" y="1505700"/>
            <a:ext cx="3999900" cy="32883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Approved- No Action Required </a:t>
            </a:r>
            <a:endParaRPr/>
          </a:p>
          <a:p>
            <a:pPr indent="-298450" lvl="1" marL="914400" rtl="0" algn="l">
              <a:spcBef>
                <a:spcPts val="0"/>
              </a:spcBef>
              <a:spcAft>
                <a:spcPts val="0"/>
              </a:spcAft>
              <a:buSzPts val="1100"/>
              <a:buChar char="○"/>
            </a:pPr>
            <a:r>
              <a:rPr lang="en"/>
              <a:t>Request approved by the Finance Desk and nothing further is needed from the organization.  Amount withdrawn from account.</a:t>
            </a:r>
            <a:endParaRPr/>
          </a:p>
          <a:p>
            <a:pPr indent="-311150" lvl="0" marL="457200" rtl="0" algn="l">
              <a:spcBef>
                <a:spcPts val="0"/>
              </a:spcBef>
              <a:spcAft>
                <a:spcPts val="0"/>
              </a:spcAft>
              <a:buSzPts val="1300"/>
              <a:buChar char="●"/>
            </a:pPr>
            <a:r>
              <a:rPr lang="en"/>
              <a:t>Approved- Missing Action Item</a:t>
            </a:r>
            <a:endParaRPr/>
          </a:p>
          <a:p>
            <a:pPr indent="-298450" lvl="1" marL="914400" rtl="0" algn="l">
              <a:spcBef>
                <a:spcPts val="0"/>
              </a:spcBef>
              <a:spcAft>
                <a:spcPts val="0"/>
              </a:spcAft>
              <a:buSzPts val="1100"/>
              <a:buChar char="○"/>
            </a:pPr>
            <a:r>
              <a:rPr lang="en"/>
              <a:t>URGENT; Receipt/Invoice/Event Flyer must be sent to our office IMMEDIATELY or risk of purchase privileges frozen. </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Collecting</a:t>
            </a:r>
            <a:r>
              <a:rPr lang="en"/>
              <a:t> and Depositing Funds </a:t>
            </a:r>
            <a:endParaRPr/>
          </a:p>
        </p:txBody>
      </p:sp>
      <p:sp>
        <p:nvSpPr>
          <p:cNvPr id="217" name="Google Shape;217;p33"/>
          <p:cNvSpPr txBox="1"/>
          <p:nvPr>
            <p:ph idx="1" type="body"/>
          </p:nvPr>
        </p:nvSpPr>
        <p:spPr>
          <a:xfrm>
            <a:off x="311725" y="1505700"/>
            <a:ext cx="3999900" cy="340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Cash Deposit:</a:t>
            </a:r>
            <a:endParaRPr b="1"/>
          </a:p>
          <a:p>
            <a:pPr indent="0" lvl="0" marL="0" rtl="0" algn="l">
              <a:spcBef>
                <a:spcPts val="1200"/>
              </a:spcBef>
              <a:spcAft>
                <a:spcPts val="0"/>
              </a:spcAft>
              <a:buNone/>
            </a:pPr>
            <a:r>
              <a:rPr lang="en"/>
              <a:t>Student Org</a:t>
            </a:r>
            <a:r>
              <a:rPr lang="en"/>
              <a:t>anizations should bring Cash to the Orghelp Finance Office during office hours. </a:t>
            </a:r>
            <a:endParaRPr/>
          </a:p>
          <a:p>
            <a:pPr indent="0" lvl="0" marL="0" rtl="0" algn="l">
              <a:spcBef>
                <a:spcPts val="1200"/>
              </a:spcBef>
              <a:spcAft>
                <a:spcPts val="0"/>
              </a:spcAft>
              <a:buNone/>
            </a:pPr>
            <a:r>
              <a:rPr b="1" lang="en"/>
              <a:t>Check Deposits:</a:t>
            </a:r>
            <a:endParaRPr b="1"/>
          </a:p>
          <a:p>
            <a:pPr indent="0" lvl="0" marL="0" rtl="0" algn="l">
              <a:spcBef>
                <a:spcPts val="1200"/>
              </a:spcBef>
              <a:spcAft>
                <a:spcPts val="0"/>
              </a:spcAft>
              <a:buNone/>
            </a:pPr>
            <a:r>
              <a:rPr lang="en"/>
              <a:t>All Checks must be made to </a:t>
            </a:r>
            <a:r>
              <a:rPr b="1" lang="en"/>
              <a:t>“The George Washington University” </a:t>
            </a:r>
            <a:r>
              <a:rPr lang="en"/>
              <a:t>and have the name of the organization written in the memo line.                                 </a:t>
            </a:r>
            <a:endParaRPr/>
          </a:p>
          <a:p>
            <a:pPr indent="0" lvl="0" marL="0" rtl="0" algn="l">
              <a:spcBef>
                <a:spcPts val="1200"/>
              </a:spcBef>
              <a:spcAft>
                <a:spcPts val="0"/>
              </a:spcAft>
              <a:buNone/>
            </a:pPr>
            <a:r>
              <a:rPr lang="en"/>
              <a:t>Student Organizations should bring Physical Checks to the Orghelp Finance Office during office hours. </a:t>
            </a:r>
            <a:endParaRPr/>
          </a:p>
          <a:p>
            <a:pPr indent="0" lvl="0" marL="0" rtl="0" algn="l">
              <a:spcBef>
                <a:spcPts val="1200"/>
              </a:spcBef>
              <a:spcAft>
                <a:spcPts val="1200"/>
              </a:spcAft>
              <a:buNone/>
            </a:pPr>
            <a:r>
              <a:rPr lang="en"/>
              <a:t> </a:t>
            </a:r>
            <a:endParaRPr/>
          </a:p>
        </p:txBody>
      </p:sp>
      <p:sp>
        <p:nvSpPr>
          <p:cNvPr id="218" name="Google Shape;218;p33"/>
          <p:cNvSpPr txBox="1"/>
          <p:nvPr>
            <p:ph idx="2" type="body"/>
          </p:nvPr>
        </p:nvSpPr>
        <p:spPr>
          <a:xfrm>
            <a:off x="4832425" y="1536750"/>
            <a:ext cx="3999900" cy="3342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If checks are mailed, checks can be send to </a:t>
            </a:r>
            <a:endParaRPr/>
          </a:p>
          <a:p>
            <a:pPr indent="0" lvl="0" marL="0" rtl="0" algn="l">
              <a:lnSpc>
                <a:spcPct val="115000"/>
              </a:lnSpc>
              <a:spcBef>
                <a:spcPts val="1200"/>
              </a:spcBef>
              <a:spcAft>
                <a:spcPts val="0"/>
              </a:spcAft>
              <a:buNone/>
            </a:pPr>
            <a:r>
              <a:rPr lang="en"/>
              <a:t>[STUDENT ORGANIZATION NAME]</a:t>
            </a:r>
            <a:endParaRPr/>
          </a:p>
          <a:p>
            <a:pPr indent="0" lvl="0" marL="0" rtl="0" algn="l">
              <a:lnSpc>
                <a:spcPct val="115000"/>
              </a:lnSpc>
              <a:spcBef>
                <a:spcPts val="0"/>
              </a:spcBef>
              <a:spcAft>
                <a:spcPts val="0"/>
              </a:spcAft>
              <a:buNone/>
            </a:pPr>
            <a:r>
              <a:rPr lang="en"/>
              <a:t>800 21st Street NW, Suite 204 </a:t>
            </a:r>
            <a:endParaRPr/>
          </a:p>
          <a:p>
            <a:pPr indent="0" lvl="0" marL="0" rtl="0" algn="l">
              <a:lnSpc>
                <a:spcPct val="115000"/>
              </a:lnSpc>
              <a:spcBef>
                <a:spcPts val="0"/>
              </a:spcBef>
              <a:spcAft>
                <a:spcPts val="0"/>
              </a:spcAft>
              <a:buNone/>
            </a:pPr>
            <a:r>
              <a:rPr lang="en"/>
              <a:t>Washington, DC 20052</a:t>
            </a:r>
            <a:endParaRPr/>
          </a:p>
          <a:p>
            <a:pPr indent="0" lvl="0" marL="0" rtl="0" algn="l">
              <a:lnSpc>
                <a:spcPct val="115000"/>
              </a:lnSpc>
              <a:spcBef>
                <a:spcPts val="0"/>
              </a:spcBef>
              <a:spcAft>
                <a:spcPts val="0"/>
              </a:spcAft>
              <a:buNone/>
            </a:pPr>
            <a:r>
              <a:rPr lang="en"/>
              <a:t>ATTN: Org Finance</a:t>
            </a:r>
            <a:endParaRPr/>
          </a:p>
          <a:p>
            <a:pPr indent="0" lvl="0" marL="0" rtl="0" algn="l">
              <a:lnSpc>
                <a:spcPct val="115000"/>
              </a:lnSpc>
              <a:spcBef>
                <a:spcPts val="1000"/>
              </a:spcBef>
              <a:spcAft>
                <a:spcPts val="0"/>
              </a:spcAft>
              <a:buNone/>
            </a:pPr>
            <a:r>
              <a:rPr b="1" lang="en"/>
              <a:t>Credit Card Deposits:</a:t>
            </a:r>
            <a:endParaRPr b="1"/>
          </a:p>
          <a:p>
            <a:pPr indent="0" lvl="0" marL="0" rtl="0" algn="l">
              <a:lnSpc>
                <a:spcPct val="115000"/>
              </a:lnSpc>
              <a:spcBef>
                <a:spcPts val="1000"/>
              </a:spcBef>
              <a:spcAft>
                <a:spcPts val="0"/>
              </a:spcAft>
              <a:buNone/>
            </a:pPr>
            <a:r>
              <a:rPr lang="en"/>
              <a:t>Credit Card Payments can be made through this </a:t>
            </a:r>
            <a:r>
              <a:rPr lang="en" u="sng">
                <a:solidFill>
                  <a:schemeClr val="hlink"/>
                </a:solidFill>
                <a:hlinkClick r:id="rId3"/>
              </a:rPr>
              <a:t>portal</a:t>
            </a:r>
            <a:r>
              <a:rPr lang="en"/>
              <a:t>. </a:t>
            </a:r>
            <a:endParaRPr/>
          </a:p>
          <a:p>
            <a:pPr indent="0" lvl="0" marL="0" rtl="0" algn="l">
              <a:lnSpc>
                <a:spcPct val="115000"/>
              </a:lnSpc>
              <a:spcBef>
                <a:spcPts val="1000"/>
              </a:spcBef>
              <a:spcAft>
                <a:spcPts val="0"/>
              </a:spcAft>
              <a:buNone/>
            </a:pPr>
            <a:r>
              <a:rPr lang="en"/>
              <a:t>Within 1-2 weeks after the payment. The Excel sheets with the payments will be uploaded to the Document Section of the organization’s Engage portal, in the Online Deposit Sheets.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4"/>
          <p:cNvSpPr txBox="1"/>
          <p:nvPr>
            <p:ph type="title"/>
          </p:nvPr>
        </p:nvSpPr>
        <p:spPr>
          <a:xfrm>
            <a:off x="311700" y="385470"/>
            <a:ext cx="8520600" cy="623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Things to Remember</a:t>
            </a:r>
            <a:endParaRPr/>
          </a:p>
        </p:txBody>
      </p:sp>
      <p:sp>
        <p:nvSpPr>
          <p:cNvPr id="224" name="Google Shape;224;p34"/>
          <p:cNvSpPr txBox="1"/>
          <p:nvPr/>
        </p:nvSpPr>
        <p:spPr>
          <a:xfrm>
            <a:off x="195100" y="1180400"/>
            <a:ext cx="8637300" cy="3744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Char char="●"/>
            </a:pPr>
            <a:r>
              <a:rPr b="1" lang="en" sz="1100"/>
              <a:t>Deposits to org revenue accounts can be delivered to our office via cash or check.  Checks must be made out to “The George Washington University” with the org name in the memo line.</a:t>
            </a:r>
            <a:endParaRPr b="1" sz="1100"/>
          </a:p>
          <a:p>
            <a:pPr indent="-298450" lvl="0" marL="457200" rtl="0" algn="l">
              <a:lnSpc>
                <a:spcPct val="115000"/>
              </a:lnSpc>
              <a:spcBef>
                <a:spcPts val="0"/>
              </a:spcBef>
              <a:spcAft>
                <a:spcPts val="0"/>
              </a:spcAft>
              <a:buSzPts val="1100"/>
              <a:buChar char="●"/>
            </a:pPr>
            <a:r>
              <a:rPr b="1" lang="en" sz="1100"/>
              <a:t>All food purchases require a event flyer attached or attendee list to purchase request (PR) or they will be denied. </a:t>
            </a:r>
            <a:endParaRPr b="1" sz="1100"/>
          </a:p>
          <a:p>
            <a:pPr indent="-298450" lvl="0" marL="457200" rtl="0" algn="l">
              <a:lnSpc>
                <a:spcPct val="115000"/>
              </a:lnSpc>
              <a:spcBef>
                <a:spcPts val="0"/>
              </a:spcBef>
              <a:spcAft>
                <a:spcPts val="0"/>
              </a:spcAft>
              <a:buSzPts val="1100"/>
              <a:buChar char="●"/>
            </a:pPr>
            <a:r>
              <a:rPr b="1" lang="en" sz="1100"/>
              <a:t>Reason  for PR denial is located in the comments.</a:t>
            </a:r>
            <a:endParaRPr b="1" sz="1100"/>
          </a:p>
          <a:p>
            <a:pPr indent="-298450" lvl="0" marL="457200" rtl="0" algn="l">
              <a:lnSpc>
                <a:spcPct val="115000"/>
              </a:lnSpc>
              <a:spcBef>
                <a:spcPts val="0"/>
              </a:spcBef>
              <a:spcAft>
                <a:spcPts val="0"/>
              </a:spcAft>
              <a:buSzPts val="1100"/>
              <a:buChar char="●"/>
            </a:pPr>
            <a:r>
              <a:rPr b="1" lang="en" sz="1100"/>
              <a:t>All Engage PRs require an associated Google Form to be submitted.</a:t>
            </a:r>
            <a:endParaRPr b="1" sz="1100"/>
          </a:p>
          <a:p>
            <a:pPr indent="-298450" lvl="0" marL="457200" rtl="0" algn="l">
              <a:lnSpc>
                <a:spcPct val="115000"/>
              </a:lnSpc>
              <a:spcBef>
                <a:spcPts val="0"/>
              </a:spcBef>
              <a:spcAft>
                <a:spcPts val="0"/>
              </a:spcAft>
              <a:buSzPts val="1100"/>
              <a:buChar char="●"/>
            </a:pPr>
            <a:r>
              <a:rPr b="1" lang="en" sz="1100"/>
              <a:t>All PRs sourced from SA Budget Allocations muse have a line item chosen by selecting “Populate from Budget”</a:t>
            </a:r>
            <a:endParaRPr b="1" sz="1100"/>
          </a:p>
          <a:p>
            <a:pPr indent="-298450" lvl="0" marL="457200" rtl="0" algn="l">
              <a:lnSpc>
                <a:spcPct val="115000"/>
              </a:lnSpc>
              <a:spcBef>
                <a:spcPts val="0"/>
              </a:spcBef>
              <a:spcAft>
                <a:spcPts val="0"/>
              </a:spcAft>
              <a:buSzPts val="1100"/>
              <a:buChar char="●"/>
            </a:pPr>
            <a:r>
              <a:rPr b="1" lang="en" sz="1100"/>
              <a:t>All purchases must have tax exemption taken care of before arriving to you appointment.</a:t>
            </a:r>
            <a:endParaRPr b="1" sz="1100"/>
          </a:p>
          <a:p>
            <a:pPr indent="-298450" lvl="0" marL="457200" rtl="0" algn="l">
              <a:lnSpc>
                <a:spcPct val="115000"/>
              </a:lnSpc>
              <a:spcBef>
                <a:spcPts val="0"/>
              </a:spcBef>
              <a:spcAft>
                <a:spcPts val="0"/>
              </a:spcAft>
              <a:buSzPts val="1100"/>
              <a:buChar char="●"/>
            </a:pPr>
            <a:r>
              <a:rPr b="1" lang="en" sz="1100"/>
              <a:t>Appointments are required for all Travel (Hotel &amp; Ticket)</a:t>
            </a:r>
            <a:endParaRPr b="1" sz="1100"/>
          </a:p>
          <a:p>
            <a:pPr indent="-298450" lvl="0" marL="457200" rtl="0" algn="l">
              <a:lnSpc>
                <a:spcPct val="115000"/>
              </a:lnSpc>
              <a:spcBef>
                <a:spcPts val="0"/>
              </a:spcBef>
              <a:spcAft>
                <a:spcPts val="0"/>
              </a:spcAft>
              <a:buSzPts val="1100"/>
              <a:buChar char="●"/>
            </a:pPr>
            <a:r>
              <a:rPr b="1" lang="en" sz="1100"/>
              <a:t>All questions about budget allocations, category transfers, line items, additional budget funding must be directed to SA Finance.</a:t>
            </a:r>
            <a:endParaRPr b="1" sz="1100"/>
          </a:p>
          <a:p>
            <a:pPr indent="-298450" lvl="0" marL="457200" rtl="0" algn="l">
              <a:lnSpc>
                <a:spcPct val="115000"/>
              </a:lnSpc>
              <a:spcBef>
                <a:spcPts val="0"/>
              </a:spcBef>
              <a:spcAft>
                <a:spcPts val="0"/>
              </a:spcAft>
              <a:buSzPts val="1100"/>
              <a:buChar char="●"/>
            </a:pPr>
            <a:r>
              <a:rPr b="1" lang="en" sz="1100"/>
              <a:t>All purchases require an itemized receipt/invoice after the transaction has been completed and before you leave your appointment.  If one is not obtained, all future requests may be put on hold.</a:t>
            </a:r>
            <a:endParaRPr b="1" sz="1100"/>
          </a:p>
          <a:p>
            <a:pPr indent="-298450" lvl="0" marL="457200" rtl="0" algn="l">
              <a:lnSpc>
                <a:spcPct val="115000"/>
              </a:lnSpc>
              <a:spcBef>
                <a:spcPts val="0"/>
              </a:spcBef>
              <a:spcAft>
                <a:spcPts val="0"/>
              </a:spcAft>
              <a:buSzPts val="1100"/>
              <a:buChar char="●"/>
            </a:pPr>
            <a:r>
              <a:rPr b="1" lang="en" sz="1100"/>
              <a:t> Please have all material prepared by the time you come in for your appointment in order to complete the transaction in a timely fashion.</a:t>
            </a:r>
            <a:endParaRPr b="1" sz="1100"/>
          </a:p>
          <a:p>
            <a:pPr indent="-298450" lvl="0" marL="457200" rtl="0" algn="l">
              <a:lnSpc>
                <a:spcPct val="115000"/>
              </a:lnSpc>
              <a:spcBef>
                <a:spcPts val="0"/>
              </a:spcBef>
              <a:spcAft>
                <a:spcPts val="0"/>
              </a:spcAft>
              <a:buSzPts val="1100"/>
              <a:buChar char="●"/>
            </a:pPr>
            <a:r>
              <a:rPr b="1" lang="en" sz="1100"/>
              <a:t>Purchases may be split between budget and revenue accounts and split between line items; a different request will need to be made between the split accounts/line items.</a:t>
            </a:r>
            <a:endParaRPr b="1" sz="1100"/>
          </a:p>
          <a:p>
            <a:pPr indent="-298450" lvl="0" marL="457200" rtl="0" algn="l">
              <a:lnSpc>
                <a:spcPct val="115000"/>
              </a:lnSpc>
              <a:spcBef>
                <a:spcPts val="0"/>
              </a:spcBef>
              <a:spcAft>
                <a:spcPts val="0"/>
              </a:spcAft>
              <a:buSzPts val="1100"/>
              <a:buChar char="●"/>
            </a:pPr>
            <a:r>
              <a:rPr b="1" lang="en" sz="1100"/>
              <a:t>Reimbursements must be submitted by someone other than the person being reimbursed and itemized receipt proof of payment required (No bank statements)</a:t>
            </a:r>
            <a:endParaRPr b="1" sz="1100"/>
          </a:p>
          <a:p>
            <a:pPr indent="-298450" lvl="0" marL="457200" rtl="0" algn="l">
              <a:lnSpc>
                <a:spcPct val="115000"/>
              </a:lnSpc>
              <a:spcBef>
                <a:spcPts val="0"/>
              </a:spcBef>
              <a:spcAft>
                <a:spcPts val="0"/>
              </a:spcAft>
              <a:buSzPts val="1100"/>
              <a:buChar char="●"/>
            </a:pPr>
            <a:r>
              <a:rPr b="1" lang="en" sz="1100"/>
              <a:t>Enterprise Request Drivers must be University Authorized Drivers before reservation can be made.  </a:t>
            </a:r>
            <a:endParaRPr b="1" sz="1100"/>
          </a:p>
          <a:p>
            <a:pPr indent="-298450" lvl="0" marL="457200" rtl="0" algn="l">
              <a:lnSpc>
                <a:spcPct val="115000"/>
              </a:lnSpc>
              <a:spcBef>
                <a:spcPts val="0"/>
              </a:spcBef>
              <a:spcAft>
                <a:spcPts val="0"/>
              </a:spcAft>
              <a:buSzPts val="1100"/>
              <a:buChar char="●"/>
            </a:pPr>
            <a:r>
              <a:rPr b="1" lang="en" sz="1100"/>
              <a:t>Avoid Negative Balances</a:t>
            </a:r>
            <a:endParaRPr b="1"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Contact Information </a:t>
            </a:r>
            <a:endParaRPr/>
          </a:p>
        </p:txBody>
      </p:sp>
      <p:sp>
        <p:nvSpPr>
          <p:cNvPr id="230" name="Google Shape;230;p35"/>
          <p:cNvSpPr txBox="1"/>
          <p:nvPr/>
        </p:nvSpPr>
        <p:spPr>
          <a:xfrm>
            <a:off x="473950" y="1647175"/>
            <a:ext cx="7901700" cy="31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u="sng">
                <a:solidFill>
                  <a:srgbClr val="033C5A"/>
                </a:solidFill>
                <a:latin typeface="Merriweather"/>
                <a:ea typeface="Merriweather"/>
                <a:cs typeface="Merriweather"/>
                <a:sym typeface="Merriweather"/>
              </a:rPr>
              <a:t>Office Location: </a:t>
            </a:r>
            <a:r>
              <a:rPr b="1" lang="en" sz="1300">
                <a:solidFill>
                  <a:srgbClr val="033C5A"/>
                </a:solidFill>
                <a:latin typeface="Merriweather"/>
                <a:ea typeface="Merriweather"/>
                <a:cs typeface="Merriweather"/>
                <a:sym typeface="Merriweather"/>
              </a:rPr>
              <a:t>Office 433A, University Student Center </a:t>
            </a:r>
            <a:endParaRPr b="1" sz="1300">
              <a:solidFill>
                <a:srgbClr val="033C5A"/>
              </a:solidFill>
              <a:latin typeface="Merriweather"/>
              <a:ea typeface="Merriweather"/>
              <a:cs typeface="Merriweather"/>
              <a:sym typeface="Merriweather"/>
            </a:endParaRPr>
          </a:p>
          <a:p>
            <a:pPr indent="0" lvl="0" marL="0" rtl="0" algn="l">
              <a:spcBef>
                <a:spcPts val="0"/>
              </a:spcBef>
              <a:spcAft>
                <a:spcPts val="0"/>
              </a:spcAft>
              <a:buNone/>
            </a:pPr>
            <a:r>
              <a:t/>
            </a:r>
            <a:endParaRPr b="1" sz="1300">
              <a:solidFill>
                <a:srgbClr val="033C5A"/>
              </a:solidFill>
              <a:latin typeface="Merriweather"/>
              <a:ea typeface="Merriweather"/>
              <a:cs typeface="Merriweather"/>
              <a:sym typeface="Merriweather"/>
            </a:endParaRPr>
          </a:p>
          <a:p>
            <a:pPr indent="0" lvl="0" marL="0" rtl="0" algn="l">
              <a:spcBef>
                <a:spcPts val="0"/>
              </a:spcBef>
              <a:spcAft>
                <a:spcPts val="0"/>
              </a:spcAft>
              <a:buNone/>
            </a:pPr>
            <a:r>
              <a:rPr b="1" lang="en" sz="1300" u="sng">
                <a:solidFill>
                  <a:srgbClr val="033C5A"/>
                </a:solidFill>
                <a:latin typeface="Merriweather"/>
                <a:ea typeface="Merriweather"/>
                <a:cs typeface="Merriweather"/>
                <a:sym typeface="Merriweather"/>
              </a:rPr>
              <a:t>Office Hour by appointment</a:t>
            </a:r>
            <a:r>
              <a:rPr b="1" lang="en" sz="1300">
                <a:solidFill>
                  <a:srgbClr val="033C5A"/>
                </a:solidFill>
                <a:latin typeface="Merriweather"/>
                <a:ea typeface="Merriweather"/>
                <a:cs typeface="Merriweather"/>
                <a:sym typeface="Merriweather"/>
              </a:rPr>
              <a:t>: Monday to Friday 12:00  - 5:00pm</a:t>
            </a:r>
            <a:endParaRPr b="1" sz="1300">
              <a:solidFill>
                <a:srgbClr val="033C5A"/>
              </a:solidFill>
              <a:latin typeface="Merriweather"/>
              <a:ea typeface="Merriweather"/>
              <a:cs typeface="Merriweather"/>
              <a:sym typeface="Merriweather"/>
            </a:endParaRPr>
          </a:p>
          <a:p>
            <a:pPr indent="0" lvl="0" marL="0" rtl="0" algn="l">
              <a:spcBef>
                <a:spcPts val="0"/>
              </a:spcBef>
              <a:spcAft>
                <a:spcPts val="0"/>
              </a:spcAft>
              <a:buNone/>
            </a:pPr>
            <a:r>
              <a:t/>
            </a:r>
            <a:endParaRPr b="1" sz="1300">
              <a:solidFill>
                <a:srgbClr val="033C5A"/>
              </a:solidFill>
              <a:latin typeface="Merriweather"/>
              <a:ea typeface="Merriweather"/>
              <a:cs typeface="Merriweather"/>
              <a:sym typeface="Merriweather"/>
            </a:endParaRPr>
          </a:p>
          <a:p>
            <a:pPr indent="0" lvl="0" marL="0" rtl="0" algn="l">
              <a:spcBef>
                <a:spcPts val="0"/>
              </a:spcBef>
              <a:spcAft>
                <a:spcPts val="0"/>
              </a:spcAft>
              <a:buNone/>
            </a:pPr>
            <a:r>
              <a:rPr b="1" lang="en" sz="1300" u="sng">
                <a:solidFill>
                  <a:srgbClr val="033C5A"/>
                </a:solidFill>
                <a:latin typeface="Merriweather"/>
                <a:ea typeface="Merriweather"/>
                <a:cs typeface="Merriweather"/>
                <a:sym typeface="Merriweather"/>
              </a:rPr>
              <a:t>Walk-Ins</a:t>
            </a:r>
            <a:r>
              <a:rPr b="1" lang="en" sz="1300">
                <a:solidFill>
                  <a:srgbClr val="033C5A"/>
                </a:solidFill>
                <a:latin typeface="Merriweather"/>
                <a:ea typeface="Merriweather"/>
                <a:cs typeface="Merriweather"/>
                <a:sym typeface="Merriweather"/>
              </a:rPr>
              <a:t>: Friday 1:00 - 3:00 pm (First Come First Serve)</a:t>
            </a:r>
            <a:endParaRPr b="1" sz="1300">
              <a:solidFill>
                <a:srgbClr val="033C5A"/>
              </a:solidFill>
              <a:latin typeface="Merriweather"/>
              <a:ea typeface="Merriweather"/>
              <a:cs typeface="Merriweather"/>
              <a:sym typeface="Merriweather"/>
            </a:endParaRPr>
          </a:p>
          <a:p>
            <a:pPr indent="0" lvl="0" marL="0" rtl="0" algn="l">
              <a:spcBef>
                <a:spcPts val="0"/>
              </a:spcBef>
              <a:spcAft>
                <a:spcPts val="0"/>
              </a:spcAft>
              <a:buNone/>
            </a:pPr>
            <a:r>
              <a:t/>
            </a:r>
            <a:endParaRPr b="1" sz="1300">
              <a:solidFill>
                <a:srgbClr val="033C5A"/>
              </a:solidFill>
              <a:latin typeface="Merriweather"/>
              <a:ea typeface="Merriweather"/>
              <a:cs typeface="Merriweather"/>
              <a:sym typeface="Merriweather"/>
            </a:endParaRPr>
          </a:p>
          <a:p>
            <a:pPr indent="0" lvl="0" marL="0" rtl="0" algn="l">
              <a:spcBef>
                <a:spcPts val="0"/>
              </a:spcBef>
              <a:spcAft>
                <a:spcPts val="0"/>
              </a:spcAft>
              <a:buNone/>
            </a:pPr>
            <a:r>
              <a:rPr b="1" lang="en" sz="1300" u="sng">
                <a:solidFill>
                  <a:srgbClr val="033C5A"/>
                </a:solidFill>
                <a:latin typeface="Merriweather"/>
                <a:ea typeface="Merriweather"/>
                <a:cs typeface="Merriweather"/>
                <a:sym typeface="Merriweather"/>
              </a:rPr>
              <a:t>Email</a:t>
            </a:r>
            <a:r>
              <a:rPr b="1" lang="en" sz="1300">
                <a:solidFill>
                  <a:srgbClr val="033C5A"/>
                </a:solidFill>
                <a:latin typeface="Merriweather"/>
                <a:ea typeface="Merriweather"/>
                <a:cs typeface="Merriweather"/>
                <a:sym typeface="Merriweather"/>
              </a:rPr>
              <a:t> : orghelpfinance@gwu.edu</a:t>
            </a:r>
            <a:endParaRPr b="1" sz="1300">
              <a:solidFill>
                <a:srgbClr val="033C5A"/>
              </a:solidFill>
              <a:latin typeface="Merriweather"/>
              <a:ea typeface="Merriweather"/>
              <a:cs typeface="Merriweather"/>
              <a:sym typeface="Merriweather"/>
            </a:endParaRPr>
          </a:p>
          <a:p>
            <a:pPr indent="0" lvl="0" marL="0" rtl="0" algn="l">
              <a:spcBef>
                <a:spcPts val="0"/>
              </a:spcBef>
              <a:spcAft>
                <a:spcPts val="0"/>
              </a:spcAft>
              <a:buNone/>
            </a:pPr>
            <a:r>
              <a:t/>
            </a:r>
            <a:endParaRPr b="1" sz="1300">
              <a:solidFill>
                <a:srgbClr val="033C5A"/>
              </a:solidFill>
              <a:latin typeface="Merriweather"/>
              <a:ea typeface="Merriweather"/>
              <a:cs typeface="Merriweather"/>
              <a:sym typeface="Merriweather"/>
            </a:endParaRPr>
          </a:p>
          <a:p>
            <a:pPr indent="0" lvl="0" marL="0" rtl="0" algn="l">
              <a:spcBef>
                <a:spcPts val="0"/>
              </a:spcBef>
              <a:spcAft>
                <a:spcPts val="0"/>
              </a:spcAft>
              <a:buNone/>
            </a:pPr>
            <a:r>
              <a:rPr b="1" lang="en" sz="1300" u="sng">
                <a:solidFill>
                  <a:srgbClr val="033C5A"/>
                </a:solidFill>
                <a:latin typeface="Merriweather"/>
                <a:ea typeface="Merriweather"/>
                <a:cs typeface="Merriweather"/>
                <a:sym typeface="Merriweather"/>
              </a:rPr>
              <a:t>Phone Number</a:t>
            </a:r>
            <a:r>
              <a:rPr b="1" lang="en" sz="1300">
                <a:solidFill>
                  <a:srgbClr val="033C5A"/>
                </a:solidFill>
                <a:latin typeface="Merriweather"/>
                <a:ea typeface="Merriweather"/>
                <a:cs typeface="Merriweather"/>
                <a:sym typeface="Merriweather"/>
              </a:rPr>
              <a:t>: (202) - 994 - 3204</a:t>
            </a:r>
            <a:endParaRPr b="1" sz="1300">
              <a:solidFill>
                <a:srgbClr val="033C5A"/>
              </a:solidFill>
              <a:latin typeface="Merriweather"/>
              <a:ea typeface="Merriweather"/>
              <a:cs typeface="Merriweather"/>
              <a:sym typeface="Merriweather"/>
            </a:endParaRPr>
          </a:p>
          <a:p>
            <a:pPr indent="0" lvl="0" marL="0" rtl="0" algn="l">
              <a:spcBef>
                <a:spcPts val="0"/>
              </a:spcBef>
              <a:spcAft>
                <a:spcPts val="0"/>
              </a:spcAft>
              <a:buNone/>
            </a:pPr>
            <a:r>
              <a:t/>
            </a:r>
            <a:endParaRPr b="1" sz="1300">
              <a:solidFill>
                <a:srgbClr val="033C5A"/>
              </a:solidFill>
              <a:latin typeface="Merriweather"/>
              <a:ea typeface="Merriweather"/>
              <a:cs typeface="Merriweather"/>
              <a:sym typeface="Merriweather"/>
            </a:endParaRPr>
          </a:p>
          <a:p>
            <a:pPr indent="0" lvl="0" marL="0" rtl="0" algn="l">
              <a:spcBef>
                <a:spcPts val="0"/>
              </a:spcBef>
              <a:spcAft>
                <a:spcPts val="0"/>
              </a:spcAft>
              <a:buNone/>
            </a:pPr>
            <a:r>
              <a:rPr b="1" lang="en" sz="1300" u="sng">
                <a:solidFill>
                  <a:srgbClr val="033C5A"/>
                </a:solidFill>
                <a:latin typeface="Merriweather"/>
                <a:ea typeface="Merriweather"/>
                <a:cs typeface="Merriweather"/>
                <a:sym typeface="Merriweather"/>
              </a:rPr>
              <a:t>Website</a:t>
            </a:r>
            <a:r>
              <a:rPr lang="en" sz="1300">
                <a:solidFill>
                  <a:srgbClr val="033C5A"/>
                </a:solidFill>
                <a:latin typeface="Merriweather"/>
                <a:ea typeface="Merriweather"/>
                <a:cs typeface="Merriweather"/>
                <a:sym typeface="Merriweather"/>
              </a:rPr>
              <a:t>: </a:t>
            </a:r>
            <a:r>
              <a:rPr lang="en" sz="1100" u="sng">
                <a:solidFill>
                  <a:schemeClr val="hlink"/>
                </a:solidFill>
                <a:hlinkClick r:id="rId3"/>
              </a:rPr>
              <a:t>www.studentlife.gwu.edu/org-finances-and-fundraising</a:t>
            </a:r>
            <a:endParaRPr sz="1300">
              <a:solidFill>
                <a:srgbClr val="033C5A"/>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0" lvl="0" marL="0" rtl="0" algn="l">
              <a:spcBef>
                <a:spcPts val="0"/>
              </a:spcBef>
              <a:spcAft>
                <a:spcPts val="0"/>
              </a:spcAft>
              <a:buNone/>
            </a:pPr>
            <a:r>
              <a:rPr b="1" lang="en" sz="1300" u="sng">
                <a:solidFill>
                  <a:srgbClr val="033C5A"/>
                </a:solidFill>
                <a:latin typeface="Merriweather"/>
                <a:ea typeface="Merriweather"/>
                <a:cs typeface="Merriweather"/>
                <a:sym typeface="Merriweather"/>
              </a:rPr>
              <a:t>Pathways</a:t>
            </a:r>
            <a:r>
              <a:rPr lang="en" sz="1300">
                <a:solidFill>
                  <a:srgbClr val="033C5A"/>
                </a:solidFill>
                <a:latin typeface="Merriweather"/>
                <a:ea typeface="Merriweather"/>
                <a:cs typeface="Merriweather"/>
                <a:sym typeface="Merriweather"/>
              </a:rPr>
              <a:t>: </a:t>
            </a:r>
            <a:r>
              <a:rPr lang="en" sz="1300" u="sng">
                <a:solidFill>
                  <a:schemeClr val="hlink"/>
                </a:solidFill>
                <a:latin typeface="Merriweather"/>
                <a:ea typeface="Merriweather"/>
                <a:cs typeface="Merriweather"/>
                <a:sym typeface="Merriweather"/>
                <a:hlinkClick r:id="rId4"/>
              </a:rPr>
              <a:t>Student Org Finance Requirement Quiz</a:t>
            </a:r>
            <a:endParaRPr sz="1300">
              <a:solidFill>
                <a:srgbClr val="033C5A"/>
              </a:solidFill>
              <a:latin typeface="Merriweather"/>
              <a:ea typeface="Merriweather"/>
              <a:cs typeface="Merriweather"/>
              <a:sym typeface="Merriweather"/>
            </a:endParaRPr>
          </a:p>
        </p:txBody>
      </p:sp>
      <p:pic>
        <p:nvPicPr>
          <p:cNvPr id="231" name="Google Shape;231;p35"/>
          <p:cNvPicPr preferRelativeResize="0"/>
          <p:nvPr/>
        </p:nvPicPr>
        <p:blipFill>
          <a:blip r:embed="rId5">
            <a:alphaModFix/>
          </a:blip>
          <a:stretch>
            <a:fillRect/>
          </a:stretch>
        </p:blipFill>
        <p:spPr>
          <a:xfrm>
            <a:off x="5594150" y="2481125"/>
            <a:ext cx="3549850" cy="2662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Type of Accounts </a:t>
            </a:r>
            <a:endParaRPr b="1"/>
          </a:p>
        </p:txBody>
      </p:sp>
      <p:sp>
        <p:nvSpPr>
          <p:cNvPr id="80" name="Google Shape;80;p15"/>
          <p:cNvSpPr txBox="1"/>
          <p:nvPr>
            <p:ph idx="1" type="body"/>
          </p:nvPr>
        </p:nvSpPr>
        <p:spPr>
          <a:xfrm>
            <a:off x="4644675" y="147625"/>
            <a:ext cx="4166400" cy="48405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a:t>SGA </a:t>
            </a:r>
            <a:r>
              <a:rPr lang="en"/>
              <a:t>Budget</a:t>
            </a:r>
            <a:r>
              <a:rPr lang="en"/>
              <a:t> Account </a:t>
            </a:r>
            <a:endParaRPr/>
          </a:p>
          <a:p>
            <a:pPr indent="-298450" lvl="1" marL="914400" rtl="0" algn="l">
              <a:spcBef>
                <a:spcPts val="0"/>
              </a:spcBef>
              <a:spcAft>
                <a:spcPts val="0"/>
              </a:spcAft>
              <a:buSzPts val="1100"/>
              <a:buChar char="○"/>
            </a:pPr>
            <a:r>
              <a:rPr lang="en"/>
              <a:t>Funds from the SGA through semesterly allocations</a:t>
            </a:r>
            <a:endParaRPr/>
          </a:p>
          <a:p>
            <a:pPr indent="-298450" lvl="1" marL="914400" rtl="0" algn="l">
              <a:spcBef>
                <a:spcPts val="0"/>
              </a:spcBef>
              <a:spcAft>
                <a:spcPts val="0"/>
              </a:spcAft>
              <a:buSzPts val="1100"/>
              <a:buChar char="○"/>
            </a:pPr>
            <a:r>
              <a:rPr lang="en"/>
              <a:t>Need to spend according to the line items </a:t>
            </a:r>
            <a:endParaRPr/>
          </a:p>
          <a:p>
            <a:pPr indent="-298450" lvl="1" marL="914400" rtl="0" algn="l">
              <a:spcBef>
                <a:spcPts val="0"/>
              </a:spcBef>
              <a:spcAft>
                <a:spcPts val="0"/>
              </a:spcAft>
              <a:buSzPts val="1100"/>
              <a:buChar char="○"/>
            </a:pPr>
            <a:r>
              <a:rPr lang="en"/>
              <a:t>To request a change in line item, complete the ‘line item transfer’ form on the SGA Website </a:t>
            </a:r>
            <a:endParaRPr/>
          </a:p>
          <a:p>
            <a:pPr indent="-298450" lvl="1" marL="914400" rtl="0" algn="l">
              <a:spcBef>
                <a:spcPts val="0"/>
              </a:spcBef>
              <a:spcAft>
                <a:spcPts val="0"/>
              </a:spcAft>
              <a:buSzPts val="1100"/>
              <a:buChar char="○"/>
            </a:pPr>
            <a:r>
              <a:rPr lang="en"/>
              <a:t>Will be reclaimed at the end of each semester </a:t>
            </a:r>
            <a:endParaRPr/>
          </a:p>
          <a:p>
            <a:pPr indent="-311150" lvl="0" marL="457200" rtl="0" algn="l">
              <a:spcBef>
                <a:spcPts val="0"/>
              </a:spcBef>
              <a:spcAft>
                <a:spcPts val="0"/>
              </a:spcAft>
              <a:buSzPts val="1300"/>
              <a:buAutoNum type="arabicPeriod"/>
            </a:pPr>
            <a:r>
              <a:rPr lang="en"/>
              <a:t>Revenue Account </a:t>
            </a:r>
            <a:endParaRPr/>
          </a:p>
          <a:p>
            <a:pPr indent="-298450" lvl="1" marL="914400" rtl="0" algn="l">
              <a:spcBef>
                <a:spcPts val="0"/>
              </a:spcBef>
              <a:spcAft>
                <a:spcPts val="0"/>
              </a:spcAft>
              <a:buSzPts val="1100"/>
              <a:buChar char="○"/>
            </a:pPr>
            <a:r>
              <a:rPr lang="en"/>
              <a:t>Funds your organizations receive from dues, fundraisers, donations … </a:t>
            </a:r>
            <a:endParaRPr/>
          </a:p>
          <a:p>
            <a:pPr indent="-298450" lvl="1" marL="914400" rtl="0" algn="l">
              <a:spcBef>
                <a:spcPts val="0"/>
              </a:spcBef>
              <a:spcAft>
                <a:spcPts val="0"/>
              </a:spcAft>
              <a:buSzPts val="1100"/>
              <a:buChar char="○"/>
            </a:pPr>
            <a:r>
              <a:rPr lang="en"/>
              <a:t>No line items needed when spending </a:t>
            </a:r>
            <a:endParaRPr/>
          </a:p>
          <a:p>
            <a:pPr indent="-298450" lvl="1" marL="914400" rtl="0" algn="l">
              <a:spcBef>
                <a:spcPts val="0"/>
              </a:spcBef>
              <a:spcAft>
                <a:spcPts val="0"/>
              </a:spcAft>
              <a:buSzPts val="1100"/>
              <a:buChar char="○"/>
            </a:pPr>
            <a:r>
              <a:rPr lang="en"/>
              <a:t>Roll over - will not be reclaimed</a:t>
            </a:r>
            <a:endParaRPr/>
          </a:p>
          <a:p>
            <a:pPr indent="-311150" lvl="0" marL="457200" rtl="0" algn="l">
              <a:spcBef>
                <a:spcPts val="0"/>
              </a:spcBef>
              <a:spcAft>
                <a:spcPts val="0"/>
              </a:spcAft>
              <a:buSzPts val="1300"/>
              <a:buAutoNum type="arabicPeriod"/>
            </a:pPr>
            <a:r>
              <a:rPr lang="en"/>
              <a:t>Campus Rec Budget - only for Club Sports </a:t>
            </a:r>
            <a:endParaRPr/>
          </a:p>
          <a:p>
            <a:pPr indent="-298450" lvl="1" marL="914400" rtl="0" algn="l">
              <a:spcBef>
                <a:spcPts val="0"/>
              </a:spcBef>
              <a:spcAft>
                <a:spcPts val="0"/>
              </a:spcAft>
              <a:buSzPts val="1100"/>
              <a:buChar char="○"/>
            </a:pPr>
            <a:r>
              <a:rPr lang="en"/>
              <a:t>Allocated annually for all club sports </a:t>
            </a:r>
            <a:endParaRPr/>
          </a:p>
          <a:p>
            <a:pPr indent="-298450" lvl="1" marL="914400" rtl="0" algn="l">
              <a:spcBef>
                <a:spcPts val="0"/>
              </a:spcBef>
              <a:spcAft>
                <a:spcPts val="0"/>
              </a:spcAft>
              <a:buSzPts val="1100"/>
              <a:buChar char="○"/>
            </a:pPr>
            <a:r>
              <a:rPr lang="en"/>
              <a:t>No line item needed when spending </a:t>
            </a:r>
            <a:endParaRPr/>
          </a:p>
          <a:p>
            <a:pPr indent="-298450" lvl="1" marL="914400" rtl="0" algn="l">
              <a:spcBef>
                <a:spcPts val="0"/>
              </a:spcBef>
              <a:spcAft>
                <a:spcPts val="0"/>
              </a:spcAft>
              <a:buSzPts val="1100"/>
              <a:buChar char="○"/>
            </a:pPr>
            <a:r>
              <a:rPr lang="en"/>
              <a:t>Allocated yearly </a:t>
            </a:r>
            <a:endParaRPr/>
          </a:p>
          <a:p>
            <a:pPr indent="-298450" lvl="1" marL="914400" rtl="0" algn="l">
              <a:spcBef>
                <a:spcPts val="0"/>
              </a:spcBef>
              <a:spcAft>
                <a:spcPts val="0"/>
              </a:spcAft>
              <a:buSzPts val="1100"/>
              <a:buChar char="○"/>
            </a:pPr>
            <a:r>
              <a:rPr lang="en"/>
              <a:t>Will be reclaimed at the end of the year </a:t>
            </a:r>
            <a:endParaRPr/>
          </a:p>
          <a:p>
            <a:pPr indent="-311150" lvl="0" marL="457200" rtl="0" algn="l">
              <a:spcBef>
                <a:spcPts val="0"/>
              </a:spcBef>
              <a:spcAft>
                <a:spcPts val="0"/>
              </a:spcAft>
              <a:buSzPts val="1300"/>
              <a:buAutoNum type="arabicPeriod"/>
            </a:pPr>
            <a:r>
              <a:rPr lang="en"/>
              <a:t>Departmental Account</a:t>
            </a:r>
            <a:endParaRPr/>
          </a:p>
          <a:p>
            <a:pPr indent="-298450" lvl="1" marL="914400" rtl="0" algn="l">
              <a:spcBef>
                <a:spcPts val="0"/>
              </a:spcBef>
              <a:spcAft>
                <a:spcPts val="0"/>
              </a:spcAft>
              <a:buSzPts val="1100"/>
              <a:buChar char="○"/>
            </a:pPr>
            <a:r>
              <a:rPr lang="en"/>
              <a:t>Only a selected number of student orgs have Departmental Accounts </a:t>
            </a:r>
            <a:endParaRPr/>
          </a:p>
          <a:p>
            <a:pPr indent="-298450" lvl="1" marL="914400" rtl="0" algn="l">
              <a:spcBef>
                <a:spcPts val="0"/>
              </a:spcBef>
              <a:spcAft>
                <a:spcPts val="0"/>
              </a:spcAft>
              <a:buSzPts val="1100"/>
              <a:buChar char="○"/>
            </a:pPr>
            <a:r>
              <a:rPr lang="en"/>
              <a:t>Funds are transferred for a University Department </a:t>
            </a:r>
            <a:endParaRPr/>
          </a:p>
          <a:p>
            <a:pPr indent="-298450" lvl="1" marL="914400" rtl="0" algn="l">
              <a:spcBef>
                <a:spcPts val="0"/>
              </a:spcBef>
              <a:spcAft>
                <a:spcPts val="0"/>
              </a:spcAft>
              <a:buSzPts val="1100"/>
              <a:buChar char="○"/>
            </a:pPr>
            <a:r>
              <a:rPr lang="en"/>
              <a:t>Will be reclaimed at the end of the year</a:t>
            </a:r>
            <a:endParaRPr/>
          </a:p>
        </p:txBody>
      </p:sp>
      <p:pic>
        <p:nvPicPr>
          <p:cNvPr id="81" name="Google Shape;81;p15"/>
          <p:cNvPicPr preferRelativeResize="0"/>
          <p:nvPr/>
        </p:nvPicPr>
        <p:blipFill>
          <a:blip r:embed="rId3">
            <a:alphaModFix/>
          </a:blip>
          <a:stretch>
            <a:fillRect/>
          </a:stretch>
        </p:blipFill>
        <p:spPr>
          <a:xfrm>
            <a:off x="817400" y="1605500"/>
            <a:ext cx="2695150" cy="2695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Type of Requests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7" name="Google Shape;87;p16"/>
          <p:cNvSpPr txBox="1"/>
          <p:nvPr>
            <p:ph idx="1" type="body"/>
          </p:nvPr>
        </p:nvSpPr>
        <p:spPr>
          <a:xfrm>
            <a:off x="4629150" y="522450"/>
            <a:ext cx="4166400" cy="4098600"/>
          </a:xfrm>
          <a:prstGeom prst="rect">
            <a:avLst/>
          </a:prstGeom>
        </p:spPr>
        <p:txBody>
          <a:bodyPr anchorCtr="0" anchor="t" bIns="91425" lIns="91425" spcFirstLastPara="1" rIns="91425" wrap="square" tIns="91425">
            <a:normAutofit fontScale="25000" lnSpcReduction="20000"/>
          </a:bodyPr>
          <a:lstStyle/>
          <a:p>
            <a:pPr indent="-393093" lvl="0" marL="457200" rtl="0" algn="l">
              <a:spcBef>
                <a:spcPts val="0"/>
              </a:spcBef>
              <a:spcAft>
                <a:spcPts val="0"/>
              </a:spcAft>
              <a:buSzPct val="100000"/>
              <a:buAutoNum type="arabicPeriod"/>
            </a:pPr>
            <a:r>
              <a:rPr lang="en" sz="10361"/>
              <a:t>Credit Card Request </a:t>
            </a:r>
            <a:endParaRPr sz="10361"/>
          </a:p>
          <a:p>
            <a:pPr indent="-393093" lvl="0" marL="457200" rtl="0" algn="l">
              <a:spcBef>
                <a:spcPts val="0"/>
              </a:spcBef>
              <a:spcAft>
                <a:spcPts val="0"/>
              </a:spcAft>
              <a:buSzPct val="100000"/>
              <a:buAutoNum type="arabicPeriod"/>
            </a:pPr>
            <a:r>
              <a:rPr lang="en" sz="10361"/>
              <a:t>Reimbursement </a:t>
            </a:r>
            <a:endParaRPr sz="10361"/>
          </a:p>
          <a:p>
            <a:pPr indent="-393093" lvl="0" marL="457200" rtl="0" algn="l">
              <a:spcBef>
                <a:spcPts val="0"/>
              </a:spcBef>
              <a:spcAft>
                <a:spcPts val="0"/>
              </a:spcAft>
              <a:buSzPct val="100000"/>
              <a:buAutoNum type="arabicPeriod"/>
            </a:pPr>
            <a:r>
              <a:rPr lang="en" sz="10361"/>
              <a:t>Check to Vendor </a:t>
            </a:r>
            <a:endParaRPr sz="10361"/>
          </a:p>
          <a:p>
            <a:pPr indent="-393093" lvl="0" marL="457200" rtl="0" algn="l">
              <a:spcBef>
                <a:spcPts val="0"/>
              </a:spcBef>
              <a:spcAft>
                <a:spcPts val="0"/>
              </a:spcAft>
              <a:buSzPct val="100000"/>
              <a:buAutoNum type="arabicPeriod"/>
            </a:pPr>
            <a:r>
              <a:rPr lang="en" sz="10361"/>
              <a:t>Travel</a:t>
            </a:r>
            <a:endParaRPr sz="10361"/>
          </a:p>
          <a:p>
            <a:pPr indent="-370868" lvl="1" marL="914400" rtl="0" algn="l">
              <a:spcBef>
                <a:spcPts val="0"/>
              </a:spcBef>
              <a:spcAft>
                <a:spcPts val="0"/>
              </a:spcAft>
              <a:buSzPct val="100000"/>
              <a:buAutoNum type="alphaLcPeriod"/>
            </a:pPr>
            <a:r>
              <a:rPr lang="en" sz="8961"/>
              <a:t>Hotel</a:t>
            </a:r>
            <a:endParaRPr sz="8961"/>
          </a:p>
          <a:p>
            <a:pPr indent="-370868" lvl="1" marL="914400" rtl="0" algn="l">
              <a:spcBef>
                <a:spcPts val="0"/>
              </a:spcBef>
              <a:spcAft>
                <a:spcPts val="0"/>
              </a:spcAft>
              <a:buSzPct val="100000"/>
              <a:buAutoNum type="alphaLcPeriod"/>
            </a:pPr>
            <a:r>
              <a:rPr lang="en" sz="8961"/>
              <a:t>Camp Rec</a:t>
            </a:r>
            <a:endParaRPr sz="8961"/>
          </a:p>
          <a:p>
            <a:pPr indent="-370868" lvl="1" marL="914400" rtl="0" algn="l">
              <a:spcBef>
                <a:spcPts val="0"/>
              </a:spcBef>
              <a:spcAft>
                <a:spcPts val="0"/>
              </a:spcAft>
              <a:buSzPct val="100000"/>
              <a:buAutoNum type="alphaLcPeriod"/>
            </a:pPr>
            <a:r>
              <a:rPr lang="en" sz="8961"/>
              <a:t>Tickets </a:t>
            </a:r>
            <a:endParaRPr sz="8961"/>
          </a:p>
          <a:p>
            <a:pPr indent="-370868" lvl="1" marL="914400" rtl="0" algn="l">
              <a:spcBef>
                <a:spcPts val="0"/>
              </a:spcBef>
              <a:spcAft>
                <a:spcPts val="0"/>
              </a:spcAft>
              <a:buSzPct val="100000"/>
              <a:buAutoNum type="alphaLcPeriod"/>
            </a:pPr>
            <a:r>
              <a:rPr lang="en" sz="8961"/>
              <a:t>Enterprise</a:t>
            </a:r>
            <a:endParaRPr sz="8961"/>
          </a:p>
          <a:p>
            <a:pPr indent="-393093" lvl="0" marL="457200" rtl="0" algn="l">
              <a:spcBef>
                <a:spcPts val="0"/>
              </a:spcBef>
              <a:spcAft>
                <a:spcPts val="0"/>
              </a:spcAft>
              <a:buSzPct val="100000"/>
              <a:buAutoNum type="arabicPeriod"/>
            </a:pPr>
            <a:r>
              <a:rPr lang="en" sz="10361"/>
              <a:t>Transfers </a:t>
            </a:r>
            <a:endParaRPr sz="10361"/>
          </a:p>
          <a:p>
            <a:pPr indent="-393093" lvl="0" marL="457200" rtl="0" algn="l">
              <a:spcBef>
                <a:spcPts val="0"/>
              </a:spcBef>
              <a:spcAft>
                <a:spcPts val="0"/>
              </a:spcAft>
              <a:buSzPct val="100000"/>
              <a:buAutoNum type="arabicPeriod"/>
            </a:pPr>
            <a:r>
              <a:rPr lang="en" sz="10361"/>
              <a:t>Contracts</a:t>
            </a:r>
            <a:endParaRPr sz="10361"/>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88" name="Google Shape;88;p16"/>
          <p:cNvPicPr preferRelativeResize="0"/>
          <p:nvPr/>
        </p:nvPicPr>
        <p:blipFill>
          <a:blip r:embed="rId3">
            <a:alphaModFix/>
          </a:blip>
          <a:stretch>
            <a:fillRect/>
          </a:stretch>
        </p:blipFill>
        <p:spPr>
          <a:xfrm>
            <a:off x="311725" y="1841400"/>
            <a:ext cx="3706502" cy="24193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532000"/>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put in Purchase Requests? Pt. 1</a:t>
            </a:r>
            <a:endParaRPr/>
          </a:p>
        </p:txBody>
      </p:sp>
      <p:sp>
        <p:nvSpPr>
          <p:cNvPr id="94" name="Google Shape;94;p17"/>
          <p:cNvSpPr txBox="1"/>
          <p:nvPr>
            <p:ph idx="1" type="body"/>
          </p:nvPr>
        </p:nvSpPr>
        <p:spPr>
          <a:xfrm>
            <a:off x="311700" y="1505700"/>
            <a:ext cx="24231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Engage, on the left side of the Home Page, select the organization you are submitting the Purchase Request for.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After selecting the organization, select the Finance Option at the bottom of the list </a:t>
            </a:r>
            <a:endParaRPr/>
          </a:p>
        </p:txBody>
      </p:sp>
      <p:sp>
        <p:nvSpPr>
          <p:cNvPr id="95" name="Google Shape;95;p17"/>
          <p:cNvSpPr txBox="1"/>
          <p:nvPr>
            <p:ph idx="2" type="body"/>
          </p:nvPr>
        </p:nvSpPr>
        <p:spPr>
          <a:xfrm>
            <a:off x="4871250" y="1505700"/>
            <a:ext cx="3999900" cy="126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On the Purchase Request page, select the blue Create Request button, then select Create Purchase Request. </a:t>
            </a:r>
            <a:endParaRPr/>
          </a:p>
          <a:p>
            <a:pPr indent="0" lvl="0" marL="0" rtl="0" algn="l">
              <a:spcBef>
                <a:spcPts val="1200"/>
              </a:spcBef>
              <a:spcAft>
                <a:spcPts val="1200"/>
              </a:spcAft>
              <a:buNone/>
            </a:pPr>
            <a:r>
              <a:t/>
            </a:r>
            <a:endParaRPr/>
          </a:p>
        </p:txBody>
      </p:sp>
      <p:pic>
        <p:nvPicPr>
          <p:cNvPr id="96" name="Google Shape;96;p17"/>
          <p:cNvPicPr preferRelativeResize="0"/>
          <p:nvPr/>
        </p:nvPicPr>
        <p:blipFill>
          <a:blip r:embed="rId3">
            <a:alphaModFix/>
          </a:blip>
          <a:stretch>
            <a:fillRect/>
          </a:stretch>
        </p:blipFill>
        <p:spPr>
          <a:xfrm>
            <a:off x="2884671" y="1505700"/>
            <a:ext cx="1219027" cy="3076199"/>
          </a:xfrm>
          <a:prstGeom prst="rect">
            <a:avLst/>
          </a:prstGeom>
          <a:noFill/>
          <a:ln>
            <a:noFill/>
          </a:ln>
        </p:spPr>
      </p:pic>
      <p:cxnSp>
        <p:nvCxnSpPr>
          <p:cNvPr id="97" name="Google Shape;97;p17"/>
          <p:cNvCxnSpPr/>
          <p:nvPr/>
        </p:nvCxnSpPr>
        <p:spPr>
          <a:xfrm flipH="1">
            <a:off x="4568100" y="1258800"/>
            <a:ext cx="7800" cy="3884700"/>
          </a:xfrm>
          <a:prstGeom prst="straightConnector1">
            <a:avLst/>
          </a:prstGeom>
          <a:noFill/>
          <a:ln cap="flat" cmpd="sng" w="9525">
            <a:solidFill>
              <a:schemeClr val="dk2"/>
            </a:solidFill>
            <a:prstDash val="solid"/>
            <a:round/>
            <a:headEnd len="med" w="med" type="none"/>
            <a:tailEnd len="med" w="med" type="none"/>
          </a:ln>
        </p:spPr>
      </p:cxnSp>
      <p:pic>
        <p:nvPicPr>
          <p:cNvPr id="98" name="Google Shape;98;p17"/>
          <p:cNvPicPr preferRelativeResize="0"/>
          <p:nvPr/>
        </p:nvPicPr>
        <p:blipFill>
          <a:blip r:embed="rId4">
            <a:alphaModFix/>
          </a:blip>
          <a:stretch>
            <a:fillRect/>
          </a:stretch>
        </p:blipFill>
        <p:spPr>
          <a:xfrm>
            <a:off x="4705525" y="2382325"/>
            <a:ext cx="4126774" cy="1960250"/>
          </a:xfrm>
          <a:prstGeom prst="rect">
            <a:avLst/>
          </a:prstGeom>
          <a:noFill/>
          <a:ln>
            <a:noFill/>
          </a:ln>
        </p:spPr>
      </p:pic>
      <p:cxnSp>
        <p:nvCxnSpPr>
          <p:cNvPr id="99" name="Google Shape;99;p17"/>
          <p:cNvCxnSpPr/>
          <p:nvPr/>
        </p:nvCxnSpPr>
        <p:spPr>
          <a:xfrm flipH="1" rot="10800000">
            <a:off x="7987200" y="2859300"/>
            <a:ext cx="209700" cy="184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11725" y="500925"/>
            <a:ext cx="8520600" cy="62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put in Purchase Requests? Pt. 2</a:t>
            </a:r>
            <a:endParaRPr/>
          </a:p>
          <a:p>
            <a:pPr indent="0" lvl="0" marL="0" rtl="0" algn="l">
              <a:spcBef>
                <a:spcPts val="0"/>
              </a:spcBef>
              <a:spcAft>
                <a:spcPts val="0"/>
              </a:spcAft>
              <a:buNone/>
            </a:pPr>
            <a:r>
              <a:t/>
            </a:r>
            <a:endParaRPr/>
          </a:p>
        </p:txBody>
      </p:sp>
      <p:sp>
        <p:nvSpPr>
          <p:cNvPr id="105" name="Google Shape;105;p18"/>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If you intend to spend from your organizations SGA Budget or Co-Sponsorship, you need to start by selecting the ‘Populate From Budget’ button to select the Budget and the Line item for the Request. </a:t>
            </a:r>
            <a:endParaRPr/>
          </a:p>
          <a:p>
            <a:pPr indent="0" lvl="0" marL="0" rtl="0" algn="l">
              <a:spcBef>
                <a:spcPts val="1200"/>
              </a:spcBef>
              <a:spcAft>
                <a:spcPts val="0"/>
              </a:spcAft>
              <a:buNone/>
            </a:pPr>
            <a:r>
              <a:rPr lang="en"/>
              <a:t>If you are using your revenue, campus rec budget or departmental account, skip this part. </a:t>
            </a:r>
            <a:endParaRPr/>
          </a:p>
          <a:p>
            <a:pPr indent="0" lvl="0" marL="0" rtl="0" algn="l">
              <a:spcBef>
                <a:spcPts val="1200"/>
              </a:spcBef>
              <a:spcAft>
                <a:spcPts val="0"/>
              </a:spcAft>
              <a:buNone/>
            </a:pPr>
            <a:r>
              <a:rPr lang="en"/>
              <a:t>Only one line-item can be selected per request. </a:t>
            </a:r>
            <a:endParaRPr/>
          </a:p>
          <a:p>
            <a:pPr indent="0" lvl="0" marL="0" rtl="0" algn="l">
              <a:spcBef>
                <a:spcPts val="1200"/>
              </a:spcBef>
              <a:spcAft>
                <a:spcPts val="1200"/>
              </a:spcAft>
              <a:buNone/>
            </a:pPr>
            <a:r>
              <a:rPr lang="en"/>
              <a:t>Make sure that you select the current Budget or Co-sponsorship. </a:t>
            </a:r>
            <a:endParaRPr/>
          </a:p>
        </p:txBody>
      </p:sp>
      <p:sp>
        <p:nvSpPr>
          <p:cNvPr id="106" name="Google Shape;106;p18"/>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7" name="Google Shape;107;p18"/>
          <p:cNvPicPr preferRelativeResize="0"/>
          <p:nvPr/>
        </p:nvPicPr>
        <p:blipFill>
          <a:blip r:embed="rId3">
            <a:alphaModFix/>
          </a:blip>
          <a:stretch>
            <a:fillRect/>
          </a:stretch>
        </p:blipFill>
        <p:spPr>
          <a:xfrm>
            <a:off x="4832400" y="1443600"/>
            <a:ext cx="3999901" cy="3365800"/>
          </a:xfrm>
          <a:prstGeom prst="rect">
            <a:avLst/>
          </a:prstGeom>
          <a:noFill/>
          <a:ln>
            <a:noFill/>
          </a:ln>
        </p:spPr>
      </p:pic>
      <p:cxnSp>
        <p:nvCxnSpPr>
          <p:cNvPr id="108" name="Google Shape;108;p18"/>
          <p:cNvCxnSpPr/>
          <p:nvPr/>
        </p:nvCxnSpPr>
        <p:spPr>
          <a:xfrm flipH="1" rot="10800000">
            <a:off x="7311225" y="1864850"/>
            <a:ext cx="621300" cy="46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put in Purchase Requests? Pt. 3</a:t>
            </a:r>
            <a:endParaRPr/>
          </a:p>
        </p:txBody>
      </p:sp>
      <p:sp>
        <p:nvSpPr>
          <p:cNvPr id="114" name="Google Shape;114;p19"/>
          <p:cNvSpPr txBox="1"/>
          <p:nvPr>
            <p:ph idx="1" type="body"/>
          </p:nvPr>
        </p:nvSpPr>
        <p:spPr>
          <a:xfrm>
            <a:off x="311700" y="1505700"/>
            <a:ext cx="3999900" cy="3521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1535"/>
              <a:t>Subject </a:t>
            </a:r>
            <a:endParaRPr b="1" sz="1535"/>
          </a:p>
          <a:p>
            <a:pPr indent="0" lvl="0" marL="0" rtl="0" algn="l">
              <a:spcBef>
                <a:spcPts val="1200"/>
              </a:spcBef>
              <a:spcAft>
                <a:spcPts val="0"/>
              </a:spcAft>
              <a:buNone/>
            </a:pPr>
            <a:r>
              <a:rPr lang="en"/>
              <a:t>The Subject line in the Purchase Request should be prefaced in the following manner. </a:t>
            </a:r>
            <a:endParaRPr/>
          </a:p>
          <a:p>
            <a:pPr indent="-304958" lvl="0" marL="457200" rtl="0" algn="l">
              <a:spcBef>
                <a:spcPts val="1200"/>
              </a:spcBef>
              <a:spcAft>
                <a:spcPts val="0"/>
              </a:spcAft>
              <a:buSzPct val="100000"/>
              <a:buChar char="-"/>
            </a:pPr>
            <a:r>
              <a:rPr lang="en"/>
              <a:t>Check to Vendor= CHECK: </a:t>
            </a:r>
            <a:endParaRPr/>
          </a:p>
          <a:p>
            <a:pPr indent="-304958" lvl="0" marL="457200" rtl="0" algn="l">
              <a:spcBef>
                <a:spcPts val="0"/>
              </a:spcBef>
              <a:spcAft>
                <a:spcPts val="0"/>
              </a:spcAft>
              <a:buSzPct val="100000"/>
              <a:buChar char="-"/>
            </a:pPr>
            <a:r>
              <a:rPr lang="en"/>
              <a:t>Credit Card= CC:</a:t>
            </a:r>
            <a:endParaRPr/>
          </a:p>
          <a:p>
            <a:pPr indent="-304958" lvl="0" marL="457200" rtl="0" algn="l">
              <a:spcBef>
                <a:spcPts val="0"/>
              </a:spcBef>
              <a:spcAft>
                <a:spcPts val="0"/>
              </a:spcAft>
              <a:buSzPct val="100000"/>
              <a:buChar char="-"/>
            </a:pPr>
            <a:r>
              <a:rPr lang="en"/>
              <a:t>Reimbursement= REIMB: </a:t>
            </a:r>
            <a:endParaRPr/>
          </a:p>
          <a:p>
            <a:pPr indent="-304958" lvl="0" marL="457200" rtl="0" algn="l">
              <a:spcBef>
                <a:spcPts val="0"/>
              </a:spcBef>
              <a:spcAft>
                <a:spcPts val="0"/>
              </a:spcAft>
              <a:buSzPct val="100000"/>
              <a:buChar char="-"/>
            </a:pPr>
            <a:r>
              <a:rPr lang="en"/>
              <a:t>Transfers= XFER: </a:t>
            </a:r>
            <a:endParaRPr/>
          </a:p>
          <a:p>
            <a:pPr indent="-304958" lvl="0" marL="457200" rtl="0" algn="l">
              <a:spcBef>
                <a:spcPts val="0"/>
              </a:spcBef>
              <a:spcAft>
                <a:spcPts val="0"/>
              </a:spcAft>
              <a:buSzPct val="100000"/>
              <a:buChar char="-"/>
            </a:pPr>
            <a:r>
              <a:rPr lang="en"/>
              <a:t>Enterprise= CAR: </a:t>
            </a:r>
            <a:endParaRPr/>
          </a:p>
          <a:p>
            <a:pPr indent="-304958" lvl="0" marL="457200" rtl="0" algn="l">
              <a:spcBef>
                <a:spcPts val="0"/>
              </a:spcBef>
              <a:spcAft>
                <a:spcPts val="0"/>
              </a:spcAft>
              <a:buSzPct val="100000"/>
              <a:buChar char="-"/>
            </a:pPr>
            <a:r>
              <a:rPr lang="en"/>
              <a:t>Hotel= HOT: </a:t>
            </a:r>
            <a:endParaRPr/>
          </a:p>
          <a:p>
            <a:pPr indent="-304958" lvl="0" marL="457200" rtl="0" algn="l">
              <a:spcBef>
                <a:spcPts val="0"/>
              </a:spcBef>
              <a:spcAft>
                <a:spcPts val="0"/>
              </a:spcAft>
              <a:buSzPct val="100000"/>
              <a:buChar char="-"/>
            </a:pPr>
            <a:r>
              <a:rPr lang="en"/>
              <a:t>Travel Tickets= TIX: </a:t>
            </a:r>
            <a:endParaRPr/>
          </a:p>
          <a:p>
            <a:pPr indent="-304958" lvl="0" marL="457200" rtl="0" algn="l">
              <a:spcBef>
                <a:spcPts val="0"/>
              </a:spcBef>
              <a:spcAft>
                <a:spcPts val="0"/>
              </a:spcAft>
              <a:buSzPct val="100000"/>
              <a:buChar char="-"/>
            </a:pPr>
            <a:r>
              <a:rPr lang="en"/>
              <a:t>Campus Rec Travel= CRT</a:t>
            </a:r>
            <a:endParaRPr/>
          </a:p>
          <a:p>
            <a:pPr indent="0" lvl="0" marL="0" rtl="0" algn="l">
              <a:spcBef>
                <a:spcPts val="1200"/>
              </a:spcBef>
              <a:spcAft>
                <a:spcPts val="1200"/>
              </a:spcAft>
              <a:buNone/>
            </a:pPr>
            <a:r>
              <a:rPr lang="en"/>
              <a:t> An example of the Subject line should look like this, PC: Event Supplies. For Request that are submitted from multiple accounts and/or line items, number them in the order you want them allocated from. Ex. CC: Event Venue (1 of 3)</a:t>
            </a:r>
            <a:r>
              <a:rPr lang="en"/>
              <a:t>	</a:t>
            </a:r>
            <a:endParaRPr/>
          </a:p>
        </p:txBody>
      </p:sp>
      <p:sp>
        <p:nvSpPr>
          <p:cNvPr id="115" name="Google Shape;115;p19"/>
          <p:cNvSpPr txBox="1"/>
          <p:nvPr>
            <p:ph idx="2" type="body"/>
          </p:nvPr>
        </p:nvSpPr>
        <p:spPr>
          <a:xfrm>
            <a:off x="4832400" y="2835925"/>
            <a:ext cx="1880700" cy="1746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6" name="Google Shape;116;p19"/>
          <p:cNvPicPr preferRelativeResize="0"/>
          <p:nvPr/>
        </p:nvPicPr>
        <p:blipFill>
          <a:blip r:embed="rId3">
            <a:alphaModFix/>
          </a:blip>
          <a:stretch>
            <a:fillRect/>
          </a:stretch>
        </p:blipFill>
        <p:spPr>
          <a:xfrm>
            <a:off x="4764250" y="1459150"/>
            <a:ext cx="3999901" cy="336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put in Purchase Requests? Pt. 3</a:t>
            </a:r>
            <a:endParaRPr/>
          </a:p>
        </p:txBody>
      </p:sp>
      <p:sp>
        <p:nvSpPr>
          <p:cNvPr id="122" name="Google Shape;122;p20"/>
          <p:cNvSpPr txBox="1"/>
          <p:nvPr>
            <p:ph idx="1" type="body"/>
          </p:nvPr>
        </p:nvSpPr>
        <p:spPr>
          <a:xfrm>
            <a:off x="311700" y="1505700"/>
            <a:ext cx="3999900" cy="34668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sz="1400"/>
              <a:t>Description </a:t>
            </a:r>
            <a:endParaRPr b="1" sz="1400"/>
          </a:p>
          <a:p>
            <a:pPr indent="0" lvl="0" marL="0" rtl="0" algn="l">
              <a:spcBef>
                <a:spcPts val="1200"/>
              </a:spcBef>
              <a:spcAft>
                <a:spcPts val="0"/>
              </a:spcAft>
              <a:buNone/>
            </a:pPr>
            <a:r>
              <a:rPr lang="en"/>
              <a:t>The following Purchase Request types MUST utilize the Description box to provide the following information. If this information is not provided the request will be denied.</a:t>
            </a:r>
            <a:endParaRPr/>
          </a:p>
          <a:p>
            <a:pPr indent="-298767" lvl="0" marL="457200" rtl="0" algn="l">
              <a:spcBef>
                <a:spcPts val="1200"/>
              </a:spcBef>
              <a:spcAft>
                <a:spcPts val="0"/>
              </a:spcAft>
              <a:buSzPct val="100000"/>
              <a:buChar char="-"/>
            </a:pPr>
            <a:r>
              <a:rPr lang="en"/>
              <a:t>Transfers: Describe why you are transferring funds to the party you intend to </a:t>
            </a:r>
            <a:endParaRPr/>
          </a:p>
          <a:p>
            <a:pPr indent="-298767" lvl="0" marL="457200" rtl="0" algn="l">
              <a:spcBef>
                <a:spcPts val="0"/>
              </a:spcBef>
              <a:spcAft>
                <a:spcPts val="0"/>
              </a:spcAft>
              <a:buSzPct val="100000"/>
              <a:buChar char="-"/>
            </a:pPr>
            <a:r>
              <a:rPr lang="en"/>
              <a:t>Enterprise: List the drivers and their DOB for the trip </a:t>
            </a:r>
            <a:endParaRPr/>
          </a:p>
          <a:p>
            <a:pPr indent="-298767" lvl="0" marL="457200" rtl="0" algn="l">
              <a:spcBef>
                <a:spcPts val="0"/>
              </a:spcBef>
              <a:spcAft>
                <a:spcPts val="0"/>
              </a:spcAft>
              <a:buSzPct val="100000"/>
              <a:buChar char="-"/>
            </a:pPr>
            <a:r>
              <a:rPr lang="en"/>
              <a:t>Campus Rec Travel</a:t>
            </a:r>
            <a:endParaRPr/>
          </a:p>
          <a:p>
            <a:pPr indent="-287972" lvl="1" marL="914400" rtl="0" algn="l">
              <a:spcBef>
                <a:spcPts val="0"/>
              </a:spcBef>
              <a:spcAft>
                <a:spcPts val="0"/>
              </a:spcAft>
              <a:buSzPct val="100000"/>
              <a:buChar char="-"/>
            </a:pPr>
            <a:r>
              <a:rPr lang="en"/>
              <a:t>Enterprise: List drivers, number of cars rented, and type of cars rented </a:t>
            </a:r>
            <a:endParaRPr/>
          </a:p>
          <a:p>
            <a:pPr indent="-287972" lvl="1" marL="914400" rtl="0" algn="l">
              <a:spcBef>
                <a:spcPts val="0"/>
              </a:spcBef>
              <a:spcAft>
                <a:spcPts val="0"/>
              </a:spcAft>
              <a:buSzPct val="100000"/>
              <a:buChar char="-"/>
            </a:pPr>
            <a:r>
              <a:rPr lang="en"/>
              <a:t>Hotel:</a:t>
            </a:r>
            <a:r>
              <a:rPr lang="en"/>
              <a:t> Hotel name and number of rooms booked </a:t>
            </a:r>
            <a:endParaRPr/>
          </a:p>
          <a:p>
            <a:pPr indent="-287972" lvl="1" marL="914400" rtl="0" algn="l">
              <a:spcBef>
                <a:spcPts val="0"/>
              </a:spcBef>
              <a:spcAft>
                <a:spcPts val="0"/>
              </a:spcAft>
              <a:buSzPct val="100000"/>
              <a:buChar char="-"/>
            </a:pPr>
            <a:r>
              <a:rPr lang="en"/>
              <a:t>Travel Tickets: Types of tickets booked, and number of tickets booked </a:t>
            </a:r>
            <a:endParaRPr/>
          </a:p>
          <a:p>
            <a:pPr indent="0" lvl="0" marL="0" rtl="0" algn="l">
              <a:spcBef>
                <a:spcPts val="1200"/>
              </a:spcBef>
              <a:spcAft>
                <a:spcPts val="1200"/>
              </a:spcAft>
              <a:buNone/>
            </a:pPr>
            <a:r>
              <a:rPr lang="en"/>
              <a:t>All other Purchase Request types do not require this field to be completed. If you have received a line-item transfer approval from the SGA treasurer, note that in this section.</a:t>
            </a:r>
            <a:endParaRPr/>
          </a:p>
        </p:txBody>
      </p:sp>
      <p:sp>
        <p:nvSpPr>
          <p:cNvPr id="123" name="Google Shape;123;p20"/>
          <p:cNvSpPr txBox="1"/>
          <p:nvPr>
            <p:ph idx="2" type="body"/>
          </p:nvPr>
        </p:nvSpPr>
        <p:spPr>
          <a:xfrm>
            <a:off x="4832425" y="1505700"/>
            <a:ext cx="3999900" cy="3466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050"/>
              <a:t>Requested Amount</a:t>
            </a:r>
            <a:endParaRPr b="1" sz="1050"/>
          </a:p>
          <a:p>
            <a:pPr indent="0" lvl="0" marL="0" rtl="0" algn="l">
              <a:spcBef>
                <a:spcPts val="1200"/>
              </a:spcBef>
              <a:spcAft>
                <a:spcPts val="0"/>
              </a:spcAft>
              <a:buNone/>
            </a:pPr>
            <a:r>
              <a:rPr lang="en" sz="1000"/>
              <a:t>This amount should never exceed the amount available in the line item selected or the amount available in the overall account.</a:t>
            </a:r>
            <a:endParaRPr sz="1000"/>
          </a:p>
          <a:p>
            <a:pPr indent="0" lvl="0" marL="0" rtl="0" algn="l">
              <a:spcBef>
                <a:spcPts val="1200"/>
              </a:spcBef>
              <a:spcAft>
                <a:spcPts val="0"/>
              </a:spcAft>
              <a:buNone/>
            </a:pPr>
            <a:r>
              <a:rPr b="1" lang="en" sz="1050"/>
              <a:t>Account</a:t>
            </a:r>
            <a:endParaRPr/>
          </a:p>
          <a:p>
            <a:pPr indent="0" lvl="0" marL="0" rtl="0" algn="l">
              <a:spcBef>
                <a:spcPts val="1200"/>
              </a:spcBef>
              <a:spcAft>
                <a:spcPts val="0"/>
              </a:spcAft>
              <a:buNone/>
            </a:pPr>
            <a:r>
              <a:rPr lang="en" sz="1000"/>
              <a:t>If you have selected a line item from your </a:t>
            </a:r>
            <a:r>
              <a:rPr lang="en" sz="1000"/>
              <a:t>SGA</a:t>
            </a:r>
            <a:r>
              <a:rPr lang="en" sz="1000"/>
              <a:t> budget make sure to select the account ending with “Budget”, as this is your </a:t>
            </a:r>
            <a:r>
              <a:rPr lang="en" sz="1000"/>
              <a:t>SGA</a:t>
            </a:r>
            <a:r>
              <a:rPr lang="en" sz="1000"/>
              <a:t> account.</a:t>
            </a:r>
            <a:endParaRPr sz="1000"/>
          </a:p>
          <a:p>
            <a:pPr indent="0" lvl="0" marL="0" rtl="0" algn="l">
              <a:spcBef>
                <a:spcPts val="1200"/>
              </a:spcBef>
              <a:spcAft>
                <a:spcPts val="0"/>
              </a:spcAft>
              <a:buNone/>
            </a:pPr>
            <a:r>
              <a:rPr b="1" lang="en" sz="1050"/>
              <a:t>Payee Information</a:t>
            </a:r>
            <a:endParaRPr b="1" sz="1050"/>
          </a:p>
          <a:p>
            <a:pPr indent="0" lvl="0" marL="0" rtl="0" algn="l">
              <a:spcBef>
                <a:spcPts val="1200"/>
              </a:spcBef>
              <a:spcAft>
                <a:spcPts val="0"/>
              </a:spcAft>
              <a:buNone/>
            </a:pPr>
            <a:r>
              <a:rPr lang="en" sz="1000"/>
              <a:t>Payee information is ONLY needed for </a:t>
            </a:r>
            <a:r>
              <a:rPr b="1" lang="en" sz="1000"/>
              <a:t>Reimbursement</a:t>
            </a:r>
            <a:r>
              <a:rPr lang="en" sz="1000"/>
              <a:t> and </a:t>
            </a:r>
            <a:r>
              <a:rPr b="1" lang="en" sz="1000"/>
              <a:t>Check to Vendor</a:t>
            </a:r>
            <a:r>
              <a:rPr lang="en" sz="1000"/>
              <a:t> </a:t>
            </a:r>
            <a:endParaRPr sz="1000"/>
          </a:p>
          <a:p>
            <a:pPr indent="-292100" lvl="0" marL="457200" rtl="0" algn="l">
              <a:spcBef>
                <a:spcPts val="1200"/>
              </a:spcBef>
              <a:spcAft>
                <a:spcPts val="0"/>
              </a:spcAft>
              <a:buSzPts val="1000"/>
              <a:buChar char="-"/>
            </a:pPr>
            <a:r>
              <a:rPr lang="en" sz="1000"/>
              <a:t>Reimbursement: The student being reimbursed and their address </a:t>
            </a:r>
            <a:endParaRPr sz="1000"/>
          </a:p>
          <a:p>
            <a:pPr indent="-292100" lvl="0" marL="457200" rtl="0" algn="l">
              <a:spcBef>
                <a:spcPts val="0"/>
              </a:spcBef>
              <a:spcAft>
                <a:spcPts val="0"/>
              </a:spcAft>
              <a:buSzPts val="1000"/>
              <a:buChar char="-"/>
            </a:pPr>
            <a:r>
              <a:rPr lang="en" sz="1000"/>
              <a:t>Check to Vendor: The </a:t>
            </a:r>
            <a:r>
              <a:rPr lang="en" sz="1000"/>
              <a:t>address</a:t>
            </a:r>
            <a:r>
              <a:rPr lang="en" sz="1000"/>
              <a:t> provided on the Contract or invoice </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311725" y="500925"/>
            <a:ext cx="8520600" cy="62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put in Purchase Requests? Pt. 4</a:t>
            </a:r>
            <a:endParaRPr/>
          </a:p>
          <a:p>
            <a:pPr indent="0" lvl="0" marL="0" rtl="0" algn="l">
              <a:spcBef>
                <a:spcPts val="0"/>
              </a:spcBef>
              <a:spcAft>
                <a:spcPts val="0"/>
              </a:spcAft>
              <a:buNone/>
            </a:pPr>
            <a:r>
              <a:t/>
            </a:r>
            <a:endParaRPr/>
          </a:p>
        </p:txBody>
      </p:sp>
      <p:sp>
        <p:nvSpPr>
          <p:cNvPr id="129" name="Google Shape;129;p21"/>
          <p:cNvSpPr txBox="1"/>
          <p:nvPr>
            <p:ph idx="1" type="body"/>
          </p:nvPr>
        </p:nvSpPr>
        <p:spPr>
          <a:xfrm>
            <a:off x="257350" y="1497925"/>
            <a:ext cx="8475600" cy="272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Google Forms</a:t>
            </a:r>
            <a:endParaRPr/>
          </a:p>
          <a:p>
            <a:pPr indent="0" lvl="0" marL="0" rtl="0" algn="l">
              <a:spcBef>
                <a:spcPts val="1200"/>
              </a:spcBef>
              <a:spcAft>
                <a:spcPts val="0"/>
              </a:spcAft>
              <a:buNone/>
            </a:pPr>
            <a:r>
              <a:rPr lang="en"/>
              <a:t>Complete the appropriate form for the Purchase Request being submitted. The Google form should not be completed until you have submitted the Purchase Request(s) in Engage. This </a:t>
            </a:r>
            <a:r>
              <a:rPr lang="en"/>
              <a:t>is because</a:t>
            </a:r>
            <a:r>
              <a:rPr lang="en"/>
              <a:t> you will need the Request ID Number, which is not generated until after the Purchase Request is submitted in Engage.</a:t>
            </a:r>
            <a:endParaRPr/>
          </a:p>
          <a:p>
            <a:pPr indent="0" lvl="0" marL="0" rtl="0" algn="l">
              <a:spcBef>
                <a:spcPts val="1200"/>
              </a:spcBef>
              <a:spcAft>
                <a:spcPts val="0"/>
              </a:spcAft>
              <a:buNone/>
            </a:pPr>
            <a:r>
              <a:rPr lang="en"/>
              <a:t>Please submit one google form for each request. </a:t>
            </a:r>
            <a:endParaRPr/>
          </a:p>
          <a:p>
            <a:pPr indent="0" lvl="0" marL="0" rtl="0" algn="l">
              <a:spcBef>
                <a:spcPts val="1200"/>
              </a:spcBef>
              <a:spcAft>
                <a:spcPts val="1200"/>
              </a:spcAft>
              <a:buNone/>
            </a:pPr>
            <a:r>
              <a:t/>
            </a:r>
            <a:endParaRPr/>
          </a:p>
        </p:txBody>
      </p:sp>
      <p:pic>
        <p:nvPicPr>
          <p:cNvPr id="130" name="Google Shape;130;p21"/>
          <p:cNvPicPr preferRelativeResize="0"/>
          <p:nvPr/>
        </p:nvPicPr>
        <p:blipFill>
          <a:blip r:embed="rId3">
            <a:alphaModFix/>
          </a:blip>
          <a:stretch>
            <a:fillRect/>
          </a:stretch>
        </p:blipFill>
        <p:spPr>
          <a:xfrm>
            <a:off x="311725" y="3080925"/>
            <a:ext cx="5556291" cy="1798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